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3"/>
  </p:notesMasterIdLst>
  <p:sldIdLst>
    <p:sldId id="261" r:id="rId5"/>
    <p:sldId id="257" r:id="rId6"/>
    <p:sldId id="258" r:id="rId7"/>
    <p:sldId id="260" r:id="rId8"/>
    <p:sldId id="263" r:id="rId9"/>
    <p:sldId id="259" r:id="rId10"/>
    <p:sldId id="265" r:id="rId11"/>
    <p:sldId id="26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C768D9-F0E2-4BE4-B44E-F32FE8B157D9}" v="2" dt="2025-09-24T08:41:49.0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699" autoAdjust="0"/>
  </p:normalViewPr>
  <p:slideViewPr>
    <p:cSldViewPr snapToGrid="0">
      <p:cViewPr varScale="1">
        <p:scale>
          <a:sx n="69" d="100"/>
          <a:sy n="69" d="100"/>
        </p:scale>
        <p:origin x="56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inda Fass" userId="6afdaf30-13a4-4bee-8431-cafb02760962" providerId="ADAL" clId="{E0C768D9-F0E2-4BE4-B44E-F32FE8B157D9}"/>
    <pc:docChg chg="custSel modSld">
      <pc:chgData name="Lucinda Fass" userId="6afdaf30-13a4-4bee-8431-cafb02760962" providerId="ADAL" clId="{E0C768D9-F0E2-4BE4-B44E-F32FE8B157D9}" dt="2025-09-24T08:26:21.594" v="69" actId="20577"/>
      <pc:docMkLst>
        <pc:docMk/>
      </pc:docMkLst>
      <pc:sldChg chg="modSp mod">
        <pc:chgData name="Lucinda Fass" userId="6afdaf30-13a4-4bee-8431-cafb02760962" providerId="ADAL" clId="{E0C768D9-F0E2-4BE4-B44E-F32FE8B157D9}" dt="2025-09-24T08:26:21.594" v="69" actId="20577"/>
        <pc:sldMkLst>
          <pc:docMk/>
          <pc:sldMk cId="2886172052" sldId="257"/>
        </pc:sldMkLst>
        <pc:spChg chg="mod">
          <ac:chgData name="Lucinda Fass" userId="6afdaf30-13a4-4bee-8431-cafb02760962" providerId="ADAL" clId="{E0C768D9-F0E2-4BE4-B44E-F32FE8B157D9}" dt="2025-09-24T08:26:21.594" v="69" actId="20577"/>
          <ac:spMkLst>
            <pc:docMk/>
            <pc:sldMk cId="2886172052" sldId="257"/>
            <ac:spMk id="9" creationId="{EA7F918A-29EE-59FC-57A3-FA4C3A042033}"/>
          </ac:spMkLst>
        </pc:spChg>
      </pc:sldChg>
      <pc:sldChg chg="delSp modSp mod">
        <pc:chgData name="Lucinda Fass" userId="6afdaf30-13a4-4bee-8431-cafb02760962" providerId="ADAL" clId="{E0C768D9-F0E2-4BE4-B44E-F32FE8B157D9}" dt="2025-09-23T17:21:22.035" v="17" actId="1076"/>
        <pc:sldMkLst>
          <pc:docMk/>
          <pc:sldMk cId="2499366198" sldId="261"/>
        </pc:sldMkLst>
        <pc:picChg chg="del mod ord">
          <ac:chgData name="Lucinda Fass" userId="6afdaf30-13a4-4bee-8431-cafb02760962" providerId="ADAL" clId="{E0C768D9-F0E2-4BE4-B44E-F32FE8B157D9}" dt="2025-09-23T17:21:18.055" v="16" actId="478"/>
          <ac:picMkLst>
            <pc:docMk/>
            <pc:sldMk cId="2499366198" sldId="261"/>
            <ac:picMk id="2" creationId="{95A2D066-60AB-2855-FE0D-5A758456B211}"/>
          </ac:picMkLst>
        </pc:picChg>
        <pc:picChg chg="mod ord">
          <ac:chgData name="Lucinda Fass" userId="6afdaf30-13a4-4bee-8431-cafb02760962" providerId="ADAL" clId="{E0C768D9-F0E2-4BE4-B44E-F32FE8B157D9}" dt="2025-09-23T17:21:22.035" v="17" actId="1076"/>
          <ac:picMkLst>
            <pc:docMk/>
            <pc:sldMk cId="2499366198" sldId="261"/>
            <ac:picMk id="3" creationId="{4C469852-6606-1D9A-5B7B-3EFAB3E206FD}"/>
          </ac:picMkLst>
        </pc:picChg>
      </pc:sldChg>
      <pc:sldChg chg="delSp modSp mod">
        <pc:chgData name="Lucinda Fass" userId="6afdaf30-13a4-4bee-8431-cafb02760962" providerId="ADAL" clId="{E0C768D9-F0E2-4BE4-B44E-F32FE8B157D9}" dt="2025-09-23T17:21:40.774" v="19" actId="1076"/>
        <pc:sldMkLst>
          <pc:docMk/>
          <pc:sldMk cId="1559634593" sldId="262"/>
        </pc:sldMkLst>
        <pc:spChg chg="ord">
          <ac:chgData name="Lucinda Fass" userId="6afdaf30-13a4-4bee-8431-cafb02760962" providerId="ADAL" clId="{E0C768D9-F0E2-4BE4-B44E-F32FE8B157D9}" dt="2025-09-03T14:07:03.810" v="11" actId="13244"/>
          <ac:spMkLst>
            <pc:docMk/>
            <pc:sldMk cId="1559634593" sldId="262"/>
            <ac:spMk id="5" creationId="{9916990F-8773-1F13-A0D8-85A56FB14BBB}"/>
          </ac:spMkLst>
        </pc:spChg>
        <pc:picChg chg="mod">
          <ac:chgData name="Lucinda Fass" userId="6afdaf30-13a4-4bee-8431-cafb02760962" providerId="ADAL" clId="{E0C768D9-F0E2-4BE4-B44E-F32FE8B157D9}" dt="2025-09-23T17:21:40.774" v="19" actId="1076"/>
          <ac:picMkLst>
            <pc:docMk/>
            <pc:sldMk cId="1559634593" sldId="262"/>
            <ac:picMk id="2" creationId="{8E5ECF7B-5CCA-F3CD-33CC-4915446538E8}"/>
          </ac:picMkLst>
        </pc:picChg>
        <pc:picChg chg="del mod ord">
          <ac:chgData name="Lucinda Fass" userId="6afdaf30-13a4-4bee-8431-cafb02760962" providerId="ADAL" clId="{E0C768D9-F0E2-4BE4-B44E-F32FE8B157D9}" dt="2025-09-23T17:21:37.155" v="18" actId="478"/>
          <ac:picMkLst>
            <pc:docMk/>
            <pc:sldMk cId="1559634593" sldId="262"/>
            <ac:picMk id="3" creationId="{5583BAFB-20E9-8F05-7E87-FAC18175DF93}"/>
          </ac:picMkLst>
        </pc:picChg>
      </pc:sldChg>
      <pc:sldChg chg="modSp mod">
        <pc:chgData name="Lucinda Fass" userId="6afdaf30-13a4-4bee-8431-cafb02760962" providerId="ADAL" clId="{E0C768D9-F0E2-4BE4-B44E-F32FE8B157D9}" dt="2025-09-03T14:00:51.991" v="5" actId="962"/>
        <pc:sldMkLst>
          <pc:docMk/>
          <pc:sldMk cId="445995863" sldId="263"/>
        </pc:sldMkLst>
        <pc:picChg chg="mod">
          <ac:chgData name="Lucinda Fass" userId="6afdaf30-13a4-4bee-8431-cafb02760962" providerId="ADAL" clId="{E0C768D9-F0E2-4BE4-B44E-F32FE8B157D9}" dt="2025-09-03T14:00:51.991" v="5" actId="962"/>
          <ac:picMkLst>
            <pc:docMk/>
            <pc:sldMk cId="445995863" sldId="263"/>
            <ac:picMk id="7" creationId="{58BF8FB6-644E-B8CC-DFDE-0DCCF5A280E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1AA291-F87F-42D1-8613-E0EACBFB141A}" type="datetimeFigureOut">
              <a:rPr lang="en-GB" smtClean="0"/>
              <a:t>24/09/2025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BFD170-1685-4499-ACCC-209DA2D0CE08}" type="slidenum">
              <a:rPr lang="en-GB" smtClean="0"/>
              <a:t>‹#›</a:t>
            </a:fld>
            <a:endParaRPr lang="en-GB"/>
          </a:p>
        </p:txBody>
      </p:sp>
    </p:spTree>
    <p:extLst>
      <p:ext uri="{BB962C8B-B14F-4D97-AF65-F5344CB8AC3E}">
        <p14:creationId xmlns:p14="http://schemas.microsoft.com/office/powerpoint/2010/main" val="1684607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8CFF1-D2B8-FFF2-9332-358359955D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7E1BEE-4EB5-BADF-5A91-CA001C5C8C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1F4C33-5591-690C-4A6E-8F7B495B09F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C8DD5B4-2DCF-0685-F1A0-85FE90A51F29}"/>
              </a:ext>
            </a:extLst>
          </p:cNvPr>
          <p:cNvSpPr>
            <a:spLocks noGrp="1"/>
          </p:cNvSpPr>
          <p:nvPr>
            <p:ph type="sldNum" sz="quarter" idx="5"/>
          </p:nvPr>
        </p:nvSpPr>
        <p:spPr/>
        <p:txBody>
          <a:bodyPr/>
          <a:lstStyle/>
          <a:p>
            <a:fld id="{ACBFD170-1685-4499-ACCC-209DA2D0CE08}" type="slidenum">
              <a:rPr lang="en-GB" smtClean="0"/>
              <a:t>7</a:t>
            </a:fld>
            <a:endParaRPr lang="en-GB"/>
          </a:p>
        </p:txBody>
      </p:sp>
    </p:spTree>
    <p:extLst>
      <p:ext uri="{BB962C8B-B14F-4D97-AF65-F5344CB8AC3E}">
        <p14:creationId xmlns:p14="http://schemas.microsoft.com/office/powerpoint/2010/main" val="3373501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EDB27F16-7188-4DED-A3F5-BDCA522EA005}"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7CC64-18DE-4A48-8D84-52E4A6A3102F}" type="slidenum">
              <a:rPr lang="en-GB" smtClean="0"/>
              <a:t>‹#›</a:t>
            </a:fld>
            <a:endParaRPr lang="en-GB"/>
          </a:p>
        </p:txBody>
      </p:sp>
    </p:spTree>
    <p:extLst>
      <p:ext uri="{BB962C8B-B14F-4D97-AF65-F5344CB8AC3E}">
        <p14:creationId xmlns:p14="http://schemas.microsoft.com/office/powerpoint/2010/main" val="3394788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DB27F16-7188-4DED-A3F5-BDCA522EA005}"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7CC64-18DE-4A48-8D84-52E4A6A3102F}" type="slidenum">
              <a:rPr lang="en-GB" smtClean="0"/>
              <a:t>‹#›</a:t>
            </a:fld>
            <a:endParaRPr lang="en-GB"/>
          </a:p>
        </p:txBody>
      </p:sp>
    </p:spTree>
    <p:extLst>
      <p:ext uri="{BB962C8B-B14F-4D97-AF65-F5344CB8AC3E}">
        <p14:creationId xmlns:p14="http://schemas.microsoft.com/office/powerpoint/2010/main" val="2124820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DB27F16-7188-4DED-A3F5-BDCA522EA005}"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7CC64-18DE-4A48-8D84-52E4A6A3102F}" type="slidenum">
              <a:rPr lang="en-GB" smtClean="0"/>
              <a:t>‹#›</a:t>
            </a:fld>
            <a:endParaRPr lang="en-GB"/>
          </a:p>
        </p:txBody>
      </p:sp>
    </p:spTree>
    <p:extLst>
      <p:ext uri="{BB962C8B-B14F-4D97-AF65-F5344CB8AC3E}">
        <p14:creationId xmlns:p14="http://schemas.microsoft.com/office/powerpoint/2010/main" val="1629350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DB27F16-7188-4DED-A3F5-BDCA522EA005}"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7CC64-18DE-4A48-8D84-52E4A6A3102F}" type="slidenum">
              <a:rPr lang="en-GB" smtClean="0"/>
              <a:t>‹#›</a:t>
            </a:fld>
            <a:endParaRPr lang="en-GB"/>
          </a:p>
        </p:txBody>
      </p:sp>
    </p:spTree>
    <p:extLst>
      <p:ext uri="{BB962C8B-B14F-4D97-AF65-F5344CB8AC3E}">
        <p14:creationId xmlns:p14="http://schemas.microsoft.com/office/powerpoint/2010/main" val="1737182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DB27F16-7188-4DED-A3F5-BDCA522EA005}"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D7CC64-18DE-4A48-8D84-52E4A6A3102F}" type="slidenum">
              <a:rPr lang="en-GB" smtClean="0"/>
              <a:t>‹#›</a:t>
            </a:fld>
            <a:endParaRPr lang="en-GB"/>
          </a:p>
        </p:txBody>
      </p:sp>
    </p:spTree>
    <p:extLst>
      <p:ext uri="{BB962C8B-B14F-4D97-AF65-F5344CB8AC3E}">
        <p14:creationId xmlns:p14="http://schemas.microsoft.com/office/powerpoint/2010/main" val="324043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DB27F16-7188-4DED-A3F5-BDCA522EA005}"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D7CC64-18DE-4A48-8D84-52E4A6A3102F}" type="slidenum">
              <a:rPr lang="en-GB" smtClean="0"/>
              <a:t>‹#›</a:t>
            </a:fld>
            <a:endParaRPr lang="en-GB"/>
          </a:p>
        </p:txBody>
      </p:sp>
    </p:spTree>
    <p:extLst>
      <p:ext uri="{BB962C8B-B14F-4D97-AF65-F5344CB8AC3E}">
        <p14:creationId xmlns:p14="http://schemas.microsoft.com/office/powerpoint/2010/main" val="3055971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EDB27F16-7188-4DED-A3F5-BDCA522EA005}" type="datetimeFigureOut">
              <a:rPr lang="en-GB" smtClean="0"/>
              <a:t>24/09/2025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0D7CC64-18DE-4A48-8D84-52E4A6A3102F}" type="slidenum">
              <a:rPr lang="en-GB" smtClean="0"/>
              <a:t>‹#›</a:t>
            </a:fld>
            <a:endParaRPr lang="en-GB"/>
          </a:p>
        </p:txBody>
      </p:sp>
    </p:spTree>
    <p:extLst>
      <p:ext uri="{BB962C8B-B14F-4D97-AF65-F5344CB8AC3E}">
        <p14:creationId xmlns:p14="http://schemas.microsoft.com/office/powerpoint/2010/main" val="1001744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EDB27F16-7188-4DED-A3F5-BDCA522EA005}" type="datetimeFigureOut">
              <a:rPr lang="en-GB" smtClean="0"/>
              <a:t>24/09/2025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D7CC64-18DE-4A48-8D84-52E4A6A3102F}" type="slidenum">
              <a:rPr lang="en-GB" smtClean="0"/>
              <a:t>‹#›</a:t>
            </a:fld>
            <a:endParaRPr lang="en-GB"/>
          </a:p>
        </p:txBody>
      </p:sp>
    </p:spTree>
    <p:extLst>
      <p:ext uri="{BB962C8B-B14F-4D97-AF65-F5344CB8AC3E}">
        <p14:creationId xmlns:p14="http://schemas.microsoft.com/office/powerpoint/2010/main" val="352503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B27F16-7188-4DED-A3F5-BDCA522EA005}" type="datetimeFigureOut">
              <a:rPr lang="en-GB" smtClean="0"/>
              <a:t>24/09/2025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D7CC64-18DE-4A48-8D84-52E4A6A3102F}" type="slidenum">
              <a:rPr lang="en-GB" smtClean="0"/>
              <a:t>‹#›</a:t>
            </a:fld>
            <a:endParaRPr lang="en-GB"/>
          </a:p>
        </p:txBody>
      </p:sp>
    </p:spTree>
    <p:extLst>
      <p:ext uri="{BB962C8B-B14F-4D97-AF65-F5344CB8AC3E}">
        <p14:creationId xmlns:p14="http://schemas.microsoft.com/office/powerpoint/2010/main" val="1302429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DB27F16-7188-4DED-A3F5-BDCA522EA005}"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D7CC64-18DE-4A48-8D84-52E4A6A3102F}" type="slidenum">
              <a:rPr lang="en-GB" smtClean="0"/>
              <a:t>‹#›</a:t>
            </a:fld>
            <a:endParaRPr lang="en-GB"/>
          </a:p>
        </p:txBody>
      </p:sp>
    </p:spTree>
    <p:extLst>
      <p:ext uri="{BB962C8B-B14F-4D97-AF65-F5344CB8AC3E}">
        <p14:creationId xmlns:p14="http://schemas.microsoft.com/office/powerpoint/2010/main" val="186746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DB27F16-7188-4DED-A3F5-BDCA522EA005}"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D7CC64-18DE-4A48-8D84-52E4A6A3102F}" type="slidenum">
              <a:rPr lang="en-GB" smtClean="0"/>
              <a:t>‹#›</a:t>
            </a:fld>
            <a:endParaRPr lang="en-GB"/>
          </a:p>
        </p:txBody>
      </p:sp>
    </p:spTree>
    <p:extLst>
      <p:ext uri="{BB962C8B-B14F-4D97-AF65-F5344CB8AC3E}">
        <p14:creationId xmlns:p14="http://schemas.microsoft.com/office/powerpoint/2010/main" val="4123076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B27F16-7188-4DED-A3F5-BDCA522EA005}" type="datetimeFigureOut">
              <a:rPr lang="en-GB" smtClean="0"/>
              <a:t>24/09/2025</a:t>
            </a:fld>
            <a:endParaRPr lang="en-GB"/>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0D7CC64-18DE-4A48-8D84-52E4A6A3102F}" type="slidenum">
              <a:rPr lang="en-GB" smtClean="0"/>
              <a:t>‹#›</a:t>
            </a:fld>
            <a:endParaRPr lang="en-GB"/>
          </a:p>
        </p:txBody>
      </p:sp>
    </p:spTree>
    <p:extLst>
      <p:ext uri="{BB962C8B-B14F-4D97-AF65-F5344CB8AC3E}">
        <p14:creationId xmlns:p14="http://schemas.microsoft.com/office/powerpoint/2010/main" val="29369045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addressingdyslexia.org/what-is-dyslexi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ddressingdyslexia.org/about-the-toolkit/" TargetMode="External"/><Relationship Id="rId2" Type="http://schemas.openxmlformats.org/officeDocument/2006/relationships/hyperlink" Target="https://addressingdyslexia.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addressingdyslexia.org/wp-content/uploads/2022/07/Making-Sense-Dyslexia-Report-2014.pdf" TargetMode="External"/><Relationship Id="rId2" Type="http://schemas.openxmlformats.org/officeDocument/2006/relationships/hyperlink" Target="https://addressingdyslexia.org/professional-development/free-online-learning-modul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dyslexiascotland.org.uk/newsletter/" TargetMode="External"/><Relationship Id="rId13" Type="http://schemas.openxmlformats.org/officeDocument/2006/relationships/image" Target="../media/image3.png"/><Relationship Id="rId3" Type="http://schemas.openxmlformats.org/officeDocument/2006/relationships/hyperlink" Target="https://dyslexiascotland.org.uk/dyslexia-awareness-week/" TargetMode="External"/><Relationship Id="rId7" Type="http://schemas.openxmlformats.org/officeDocument/2006/relationships/hyperlink" Target="https://dyslexiascotland.org.uk/join/" TargetMode="External"/><Relationship Id="rId12" Type="http://schemas.openxmlformats.org/officeDocument/2006/relationships/hyperlink" Target="https://dyslexiascotland.org.uk/research/" TargetMode="External"/><Relationship Id="rId2" Type="http://schemas.openxmlformats.org/officeDocument/2006/relationships/hyperlink" Target="https://education.gov.scot/resources/making-sense-programme-final-report-2020/" TargetMode="External"/><Relationship Id="rId1" Type="http://schemas.openxmlformats.org/officeDocument/2006/relationships/slideLayout" Target="../slideLayouts/slideLayout2.xml"/><Relationship Id="rId6" Type="http://schemas.openxmlformats.org/officeDocument/2006/relationships/hyperlink" Target="https://dyslexiascotland.org.uk/library/" TargetMode="External"/><Relationship Id="rId11" Type="http://schemas.openxmlformats.org/officeDocument/2006/relationships/hyperlink" Target="https://dyslexiascotland.org.uk/events/" TargetMode="External"/><Relationship Id="rId5" Type="http://schemas.openxmlformats.org/officeDocument/2006/relationships/hyperlink" Target="https://dyslexiascotland.org.uk/online-learning/" TargetMode="External"/><Relationship Id="rId10" Type="http://schemas.openxmlformats.org/officeDocument/2006/relationships/hyperlink" Target="https://dyslexiascotland.org.uk/career-guidance/" TargetMode="External"/><Relationship Id="rId4" Type="http://schemas.openxmlformats.org/officeDocument/2006/relationships/hyperlink" Target="https://dyslexiascotland.org.uk/about-dyslexia-scotland/" TargetMode="External"/><Relationship Id="rId9" Type="http://schemas.openxmlformats.org/officeDocument/2006/relationships/hyperlink" Target="https://dyslexiascotland.org.uk/leaflets/"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www.gtcs.org.uk/accredited-professional-recognition-programmes/dyslexia-and-inclusive-practice-professional-recognition-programm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file:///C:\Users\u445193\Downloads\Reading_Circle_May_2024.pdf" TargetMode="External"/><Relationship Id="rId4" Type="http://schemas.openxmlformats.org/officeDocument/2006/relationships/hyperlink" Target="https://addressingdyslexia.org/resources/reading-circl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0FEF211-CAC0-B8A4-5E7F-9CD93DB17F08}"/>
              </a:ext>
            </a:extLst>
          </p:cNvPr>
          <p:cNvSpPr txBox="1">
            <a:spLocks noGrp="1"/>
          </p:cNvSpPr>
          <p:nvPr>
            <p:ph type="title" idx="4294967295"/>
          </p:nvPr>
        </p:nvSpPr>
        <p:spPr>
          <a:xfrm>
            <a:off x="609600" y="521790"/>
            <a:ext cx="5334000" cy="35511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Support for Dyslexia in Scottish Schools:</a:t>
            </a:r>
            <a:br>
              <a:rPr kumimoji="0" lang="en-US" sz="4000" b="1" i="0" u="none" strike="noStrike" kern="1200" cap="none" spc="0" normalizeH="0" baseline="0" noProof="0" dirty="0">
                <a:ln>
                  <a:noFill/>
                </a:ln>
                <a:solidFill>
                  <a:schemeClr val="tx1"/>
                </a:solidFill>
                <a:effectLst/>
                <a:uLnTx/>
                <a:uFillTx/>
                <a:latin typeface="+mj-lt"/>
                <a:ea typeface="+mj-ea"/>
                <a:cs typeface="+mj-cs"/>
              </a:rPr>
            </a:br>
            <a:r>
              <a:rPr kumimoji="0" lang="en-US" sz="4000" b="1" i="0" u="none" strike="noStrike" kern="1200" cap="none" spc="0" normalizeH="0" baseline="0" noProof="0" dirty="0">
                <a:ln>
                  <a:noFill/>
                </a:ln>
                <a:solidFill>
                  <a:schemeClr val="tx1"/>
                </a:solidFill>
                <a:effectLst/>
                <a:uLnTx/>
                <a:uFillTx/>
                <a:latin typeface="+mj-lt"/>
                <a:ea typeface="+mj-ea"/>
                <a:cs typeface="+mj-cs"/>
              </a:rPr>
              <a:t>Policy Guidelines and Available Resources</a:t>
            </a:r>
            <a:br>
              <a:rPr kumimoji="0" lang="en-US" sz="4000" b="1" i="0" u="none" strike="noStrike" kern="1200" cap="none" spc="0" normalizeH="0" baseline="0" noProof="0" dirty="0">
                <a:ln>
                  <a:noFill/>
                </a:ln>
                <a:solidFill>
                  <a:schemeClr val="tx1"/>
                </a:solidFill>
                <a:effectLst/>
                <a:uLnTx/>
                <a:uFillTx/>
                <a:latin typeface="+mj-lt"/>
                <a:ea typeface="+mj-ea"/>
                <a:cs typeface="+mj-cs"/>
              </a:rPr>
            </a:br>
            <a:endParaRPr kumimoji="0" lang="en-US" sz="4000" b="0" i="0" u="none" strike="noStrike" kern="1200" cap="none" spc="0" normalizeH="0" baseline="0" noProof="0" dirty="0">
              <a:ln>
                <a:noFill/>
              </a:ln>
              <a:solidFill>
                <a:schemeClr val="tx1"/>
              </a:solidFill>
              <a:effectLst/>
              <a:uLnTx/>
              <a:uFillTx/>
              <a:latin typeface="+mj-lt"/>
              <a:ea typeface="+mj-ea"/>
              <a:cs typeface="+mj-cs"/>
            </a:endParaRPr>
          </a:p>
        </p:txBody>
      </p:sp>
      <p:pic>
        <p:nvPicPr>
          <p:cNvPr id="7" name="Picture 6" descr="Scottish Government logo">
            <a:extLst>
              <a:ext uri="{FF2B5EF4-FFF2-40B4-BE49-F238E27FC236}">
                <a16:creationId xmlns:a16="http://schemas.microsoft.com/office/drawing/2014/main" id="{3BC041A5-DE25-9486-BC8E-8D73E98F95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183" y="5648766"/>
            <a:ext cx="4608443" cy="691267"/>
          </a:xfrm>
          <a:prstGeom prst="rect">
            <a:avLst/>
          </a:prstGeom>
        </p:spPr>
      </p:pic>
      <p:pic>
        <p:nvPicPr>
          <p:cNvPr id="3" name="Picture 2" descr="Education Scotland / Foghlam Alba logo">
            <a:extLst>
              <a:ext uri="{FF2B5EF4-FFF2-40B4-BE49-F238E27FC236}">
                <a16:creationId xmlns:a16="http://schemas.microsoft.com/office/drawing/2014/main" id="{4C469852-6606-1D9A-5B7B-3EFAB3E206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2811" y="5524008"/>
            <a:ext cx="2235710" cy="940782"/>
          </a:xfrm>
          <a:prstGeom prst="rect">
            <a:avLst/>
          </a:prstGeom>
        </p:spPr>
      </p:pic>
    </p:spTree>
    <p:extLst>
      <p:ext uri="{BB962C8B-B14F-4D97-AF65-F5344CB8AC3E}">
        <p14:creationId xmlns:p14="http://schemas.microsoft.com/office/powerpoint/2010/main" val="2499366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A7C1390-E390-059F-A8B3-E9E9E823C3D0}"/>
              </a:ext>
            </a:extLst>
          </p:cNvPr>
          <p:cNvSpPr txBox="1">
            <a:spLocks noGrp="1"/>
          </p:cNvSpPr>
          <p:nvPr>
            <p:ph type="title" idx="4294967295"/>
          </p:nvPr>
        </p:nvSpPr>
        <p:spPr>
          <a:xfrm>
            <a:off x="304800" y="308948"/>
            <a:ext cx="5019040" cy="581697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tab pos="457200" algn="l"/>
                <a:tab pos="914400" algn="l"/>
                <a:tab pos="1371600" algn="l"/>
                <a:tab pos="1828800" algn="l"/>
                <a:tab pos="6290945" algn="r"/>
              </a:tabLst>
              <a:defRPr/>
            </a:pPr>
            <a:r>
              <a:rPr kumimoji="0" lang="en-GB" sz="2400" b="1" i="0"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rPr>
              <a:t>Adoption of the Scottish Working Definition of Dyslexia</a:t>
            </a:r>
            <a:endParaRPr kumimoji="0" lang="en-GB" sz="2400" b="0" i="0"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tab pos="457200" algn="l"/>
                <a:tab pos="914400" algn="l"/>
                <a:tab pos="1371600" algn="l"/>
                <a:tab pos="1828800" algn="l"/>
                <a:tab pos="6290945" algn="r"/>
              </a:tabLst>
              <a:defRPr/>
            </a:pPr>
            <a:r>
              <a:rPr kumimoji="0" lang="en-GB" sz="1800" b="1" i="0" u="none"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GB" sz="1800" b="0" i="0" u="none"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tab pos="457200" algn="l"/>
                <a:tab pos="914400" algn="l"/>
                <a:tab pos="1371600" algn="l"/>
                <a:tab pos="1828800" algn="l"/>
                <a:tab pos="6290945" algn="r"/>
              </a:tabLst>
              <a:defRPr/>
            </a:pP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rPr>
              <a:t>To achieve a national approach to supporting children and young people with dyslexia it is recommended that all Education Authorities, teaching professionals and school staff make use of the </a:t>
            </a:r>
            <a:r>
              <a:rPr kumimoji="0" lang="en-GB" sz="1600" b="0" i="0" u="sng"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Scottish Working Definition of Dyslexia</a:t>
            </a: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p>
          <a:p>
            <a:pPr marL="0" marR="0" lvl="0" indent="0" algn="l" defTabSz="457200" rtl="0" eaLnBrk="1" fontAlgn="auto" latinLnBrk="0" hangingPunct="1">
              <a:lnSpc>
                <a:spcPct val="100000"/>
              </a:lnSpc>
              <a:spcBef>
                <a:spcPts val="0"/>
              </a:spcBef>
              <a:spcAft>
                <a:spcPts val="0"/>
              </a:spcAft>
              <a:buClrTx/>
              <a:buSzTx/>
              <a:buFontTx/>
              <a:buNone/>
              <a:tabLst>
                <a:tab pos="457200" algn="l"/>
                <a:tab pos="914400" algn="l"/>
                <a:tab pos="1371600" algn="l"/>
                <a:tab pos="1828800" algn="l"/>
                <a:tab pos="6290945" algn="r"/>
              </a:tabLst>
              <a:defRPr/>
            </a:pPr>
            <a:endPar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tab pos="457200" algn="l"/>
                <a:tab pos="914400" algn="l"/>
                <a:tab pos="1371600" algn="l"/>
                <a:tab pos="1828800" algn="l"/>
                <a:tab pos="6290945" algn="r"/>
              </a:tabLst>
              <a:defRPr/>
            </a:pP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rPr>
              <a:t>The definition has been developed by the Scottish Government, Dyslexia Scotland, the Cross-Party Group on Dyslexia in the Scottish Parliament and a wide range of stakeholders. This includes agreement from the Association of Scottish Principal Educational Psychologists to use the working definition. </a:t>
            </a:r>
          </a:p>
          <a:p>
            <a:pPr marL="0" marR="0" lvl="0" indent="0" algn="l" defTabSz="457200" rtl="0" eaLnBrk="1" fontAlgn="auto" latinLnBrk="0" hangingPunct="1">
              <a:lnSpc>
                <a:spcPct val="100000"/>
              </a:lnSpc>
              <a:spcBef>
                <a:spcPts val="0"/>
              </a:spcBef>
              <a:spcAft>
                <a:spcPts val="0"/>
              </a:spcAft>
              <a:buClrTx/>
              <a:buSzTx/>
              <a:buFontTx/>
              <a:buNone/>
              <a:tabLst>
                <a:tab pos="457200" algn="l"/>
                <a:tab pos="914400" algn="l"/>
                <a:tab pos="1371600" algn="l"/>
                <a:tab pos="1828800" algn="l"/>
                <a:tab pos="6290945" algn="r"/>
              </a:tabLst>
              <a:defRPr/>
            </a:pP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p>
          <a:p>
            <a:pPr marL="0" marR="0" lvl="0" indent="0" algn="l" defTabSz="457200" rtl="0" eaLnBrk="1" fontAlgn="auto" latinLnBrk="0" hangingPunct="1">
              <a:lnSpc>
                <a:spcPct val="100000"/>
              </a:lnSpc>
              <a:spcBef>
                <a:spcPts val="0"/>
              </a:spcBef>
              <a:spcAft>
                <a:spcPts val="0"/>
              </a:spcAft>
              <a:buClrTx/>
              <a:buSzTx/>
              <a:buFontTx/>
              <a:buNone/>
              <a:tabLst>
                <a:tab pos="457200" algn="l"/>
                <a:tab pos="914400" algn="l"/>
                <a:tab pos="1371600" algn="l"/>
                <a:tab pos="1828800" algn="l"/>
                <a:tab pos="6290945" algn="r"/>
              </a:tabLst>
              <a:defRPr/>
            </a:pP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rPr>
              <a:t>The aim of the working definition is to provide a description of the range of indicators and characteristics of dyslexia as helpful guidance for educational practitioners, children, parents/carers and others.</a:t>
            </a:r>
          </a:p>
          <a:p>
            <a:pPr marL="0" marR="0" lvl="0" indent="0" algn="l" defTabSz="457200" rtl="0" eaLnBrk="1" fontAlgn="auto" latinLnBrk="0" hangingPunct="1">
              <a:lnSpc>
                <a:spcPct val="100000"/>
              </a:lnSpc>
              <a:spcBef>
                <a:spcPts val="0"/>
              </a:spcBef>
              <a:spcAft>
                <a:spcPts val="0"/>
              </a:spcAft>
              <a:buClrTx/>
              <a:buSzTx/>
              <a:buFontTx/>
              <a:buNone/>
              <a:tabLst>
                <a:tab pos="457200" algn="l"/>
                <a:tab pos="914400" algn="l"/>
                <a:tab pos="1371600" algn="l"/>
                <a:tab pos="1828800" algn="l"/>
                <a:tab pos="6290945" algn="r"/>
              </a:tabLst>
              <a:defRPr/>
            </a:pPr>
            <a:endParaRPr kumimoji="0" lang="en-GB" sz="1800" b="0" i="0" u="none"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EA7F918A-29EE-59FC-57A3-FA4C3A042033}"/>
              </a:ext>
            </a:extLst>
          </p:cNvPr>
          <p:cNvSpPr txBox="1"/>
          <p:nvPr/>
        </p:nvSpPr>
        <p:spPr>
          <a:xfrm>
            <a:off x="5750560" y="412789"/>
            <a:ext cx="6035040" cy="6278642"/>
          </a:xfrm>
          <a:prstGeom prst="rect">
            <a:avLst/>
          </a:prstGeom>
          <a:solidFill>
            <a:schemeClr val="bg1"/>
          </a:solidFill>
        </p:spPr>
        <p:txBody>
          <a:bodyPr wrap="square" rtlCol="0">
            <a:spAutoFit/>
          </a:bodyPr>
          <a:lstStyle/>
          <a:p>
            <a:r>
              <a:rPr lang="en-GB" b="1" dirty="0">
                <a:latin typeface="Arial" panose="020B0604020202020204" pitchFamily="34" charset="0"/>
                <a:cs typeface="Arial" panose="020B0604020202020204" pitchFamily="34" charset="0"/>
              </a:rPr>
              <a:t>The Scottish Working Definition of Dyslexia</a:t>
            </a:r>
          </a:p>
          <a:p>
            <a:endParaRPr lang="en-GB" sz="1600" b="1"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Dyslexia can be described as a continuum of difficulties in learning to read, write and/or spell, which persist despite the provision of appropriate learning opportunities. These difficulties often do not reflect an individual’s cognitive abilities and may not be typical of performance in other areas.</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The impact of dyslexia as a barrier to learning varies in degree according to the learning and teaching environment, as there are often associated difficulties such as:</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auditory and/or visual processing of language-based information</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phonological processing – awareness, </a:t>
            </a:r>
            <a:r>
              <a:rPr lang="en-GB" sz="1600">
                <a:latin typeface="Arial" panose="020B0604020202020204" pitchFamily="34" charset="0"/>
                <a:cs typeface="Arial" panose="020B0604020202020204" pitchFamily="34" charset="0"/>
              </a:rPr>
              <a:t>processing speed and / or memory</a:t>
            </a:r>
            <a:endParaRPr lang="en-GB"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oral language skills and reading fluency</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short-term and working memory</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sequencing and directionality</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number skills</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organisational ability</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motor skills and co-ordination may also be affected.</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Click the link below for a full description:</a:t>
            </a:r>
          </a:p>
          <a:p>
            <a:r>
              <a:rPr lang="en-GB" sz="1600" u="sng" dirty="0">
                <a:latin typeface="Arial" panose="020B06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Scottish Working Definition of Dyslexia</a:t>
            </a:r>
            <a:r>
              <a:rPr lang="en-GB" sz="1600" dirty="0">
                <a:latin typeface="Arial" panose="020B0604020202020204" pitchFamily="34" charset="0"/>
                <a:ea typeface="Times New Roman" panose="02020603050405020304" pitchFamily="18" charset="0"/>
                <a:cs typeface="Times New Roman" panose="02020603050405020304" pitchFamily="18" charset="0"/>
              </a:rPr>
              <a:t>.    </a:t>
            </a:r>
          </a:p>
          <a:p>
            <a:endParaRPr lang="en-GB" sz="1600" dirty="0"/>
          </a:p>
        </p:txBody>
      </p:sp>
    </p:spTree>
    <p:extLst>
      <p:ext uri="{BB962C8B-B14F-4D97-AF65-F5344CB8AC3E}">
        <p14:creationId xmlns:p14="http://schemas.microsoft.com/office/powerpoint/2010/main" val="2886172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CDF492-DC52-5E40-8285-6E7BA0EFF7EA}"/>
              </a:ext>
            </a:extLst>
          </p:cNvPr>
          <p:cNvSpPr txBox="1">
            <a:spLocks noGrp="1"/>
          </p:cNvSpPr>
          <p:nvPr>
            <p:ph type="title" idx="4294967295"/>
          </p:nvPr>
        </p:nvSpPr>
        <p:spPr>
          <a:xfrm>
            <a:off x="294640" y="-66377"/>
            <a:ext cx="4907280" cy="686341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20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400" b="1" i="0"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Use of the Addressing Dyslexia Toolkit</a:t>
            </a:r>
            <a:endParaRPr kumimoji="0" lang="en-GB" sz="2400" b="0" i="0"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endParaRPr kumimoji="0" lang="en-GB" sz="18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The </a:t>
            </a:r>
            <a:r>
              <a:rPr kumimoji="0" lang="en-GB" sz="1600" b="0"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hlinkClick r:id="rId2">
                  <a:extLst>
                    <a:ext uri="{A12FA001-AC4F-418D-AE19-62706E023703}">
                      <ahyp:hlinkClr xmlns:ahyp="http://schemas.microsoft.com/office/drawing/2018/hyperlinkcolor" val="tx"/>
                    </a:ext>
                  </a:extLst>
                </a:hlinkClick>
              </a:rPr>
              <a:t>Addressing Dyslexia Toolkit</a:t>
            </a: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is a free comprehensive online resource for all who are involved in the identification and support of learners aged 3-18 years who are showing signs of literacy difficulties. The website is funded by the Scottish Government, managed by Dyslexia Scotland and chaired by Education Scotland.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The resource provides information for teachers, schools and local authorities on inclusive practice, literacy difficulties and dyslexia. The Toolkit guides users through a child-centred, collaborative process of identification, assessment, support and monitoring of dyslexia.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The Toolkit provides guidance through the steps from initially identifying some early signs of difficulty in literacy development, ensuring appropriate teaching and support, evaluating that support, and where appropriate, considering whether the term dyslexia is appropriate. </a:t>
            </a:r>
          </a:p>
          <a:p>
            <a:pPr marL="0" marR="0" lvl="0" indent="0" algn="l" defTabSz="457200" rtl="0" eaLnBrk="1" fontAlgn="auto" latinLnBrk="0" hangingPunct="1">
              <a:lnSpc>
                <a:spcPct val="100000"/>
              </a:lnSpc>
              <a:spcBef>
                <a:spcPts val="0"/>
              </a:spcBef>
              <a:spcAft>
                <a:spcPts val="0"/>
              </a:spcAft>
              <a:buClrTx/>
              <a:buSzTx/>
              <a:buFontTx/>
              <a:buNone/>
              <a:tabLst>
                <a:tab pos="457200" algn="l"/>
                <a:tab pos="914400" algn="l"/>
                <a:tab pos="1371600" algn="l"/>
                <a:tab pos="1828800" algn="l"/>
                <a:tab pos="6290945" algn="r"/>
              </a:tabLst>
              <a:defRPr/>
            </a:pPr>
            <a:endParaRPr kumimoji="0" lang="en-GB" sz="1800" b="0" i="0" u="none" strike="noStrike" kern="1200" cap="none" spc="0" normalizeH="0" baseline="0" noProof="0" dirty="0">
              <a:ln>
                <a:noFill/>
              </a:ln>
              <a:solidFill>
                <a:schemeClr val="bg1"/>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18C36F4-DDE1-34D7-BE6F-EC1DC9BF1676}"/>
              </a:ext>
            </a:extLst>
          </p:cNvPr>
          <p:cNvSpPr txBox="1"/>
          <p:nvPr/>
        </p:nvSpPr>
        <p:spPr>
          <a:xfrm>
            <a:off x="5455920" y="247988"/>
            <a:ext cx="6441440" cy="6309420"/>
          </a:xfrm>
          <a:prstGeom prst="rect">
            <a:avLst/>
          </a:prstGeom>
          <a:solidFill>
            <a:schemeClr val="bg1"/>
          </a:solidFill>
        </p:spPr>
        <p:txBody>
          <a:bodyPr wrap="square" rtlCol="0">
            <a:spAutoFit/>
          </a:bodyPr>
          <a:lstStyle/>
          <a:p>
            <a:r>
              <a:rPr lang="en-GB" b="1" dirty="0">
                <a:latin typeface="Arial" panose="020B0604020202020204" pitchFamily="34" charset="0"/>
                <a:cs typeface="Arial" panose="020B0604020202020204" pitchFamily="34" charset="0"/>
              </a:rPr>
              <a:t>About the Toolkit</a:t>
            </a:r>
          </a:p>
          <a:p>
            <a:endParaRPr lang="en-GB" b="1"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The Toolkit is for all who work with pre-school and school-age children and young people in a professional educational setting and seeks to reassure that dyslexia is not a mystical or mythical problem that only specialist highly trained individuals can deal with. Everyone has the skills and abilities to recognise early signs of dyslexia in children at all stages and take appropriate action in response to support children and young people. </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The toolkit:</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Provides up to date information on dyslexia for teachers and local authorities set within the context of Scottish education. </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Offers an identification pathway built on Curriculum for Excellence and which supports GIRFEC for all teachers to follow, enabling them to ensure that appropriate collaborative assessment and support are in place for learners with literacy difficulties such as dyslexia when they need it.</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Offers guidance on the collaborative process of assessing literacy difficulties, which may be dyslexia.</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Provides details of relevant approaches and strategies, using free sources wherever possible.</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Click the link below for further information about the Toolkit:</a:t>
            </a:r>
          </a:p>
          <a:p>
            <a:r>
              <a:rPr lang="en-GB" sz="1600" dirty="0">
                <a:latin typeface="Arial" panose="020B0604020202020204" pitchFamily="34" charset="0"/>
                <a:cs typeface="Arial" panose="020B0604020202020204" pitchFamily="34" charset="0"/>
                <a:hlinkClick r:id="rId3"/>
              </a:rPr>
              <a:t>About the Toolkit | Addressing Dyslexia Addressing Dyslexia</a:t>
            </a: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5183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F28147-D293-EE69-05C2-6FF5CBEABF18}"/>
              </a:ext>
            </a:extLst>
          </p:cNvPr>
          <p:cNvSpPr txBox="1"/>
          <p:nvPr/>
        </p:nvSpPr>
        <p:spPr>
          <a:xfrm>
            <a:off x="203200" y="-125821"/>
            <a:ext cx="7294880" cy="7109639"/>
          </a:xfrm>
          <a:prstGeom prst="rect">
            <a:avLst/>
          </a:prstGeom>
          <a:noFill/>
        </p:spPr>
        <p:txBody>
          <a:bodyPr wrap="square">
            <a:spAutoFit/>
          </a:bodyPr>
          <a:lstStyle/>
          <a:p>
            <a:endParaRPr lang="en-GB" sz="2000" b="1" dirty="0">
              <a:solidFill>
                <a:schemeClr val="bg1"/>
              </a:solidFill>
              <a:latin typeface="Arial" panose="020B0604020202020204" pitchFamily="34" charset="0"/>
              <a:cs typeface="Arial" panose="020B0604020202020204" pitchFamily="34" charset="0"/>
            </a:endParaRPr>
          </a:p>
          <a:p>
            <a:r>
              <a:rPr lang="en-GB" sz="2400" b="1" dirty="0">
                <a:solidFill>
                  <a:schemeClr val="bg1"/>
                </a:solidFill>
                <a:latin typeface="Arial" panose="020B0604020202020204" pitchFamily="34" charset="0"/>
                <a:cs typeface="Arial" panose="020B0604020202020204" pitchFamily="34" charset="0"/>
              </a:rPr>
              <a:t>Open University free online learning modules - Dyslexia and Inclusive Practice</a:t>
            </a:r>
            <a:endParaRPr lang="en-GB" sz="2400" dirty="0">
              <a:solidFill>
                <a:schemeClr val="bg1"/>
              </a:solidFill>
              <a:latin typeface="Arial" panose="020B0604020202020204" pitchFamily="34" charset="0"/>
              <a:cs typeface="Arial" panose="020B0604020202020204" pitchFamily="34" charset="0"/>
            </a:endParaRPr>
          </a:p>
          <a:p>
            <a:r>
              <a:rPr lang="en-GB" b="1" dirty="0">
                <a:solidFill>
                  <a:schemeClr val="bg1"/>
                </a:solidFill>
                <a:latin typeface="Arial" panose="020B0604020202020204" pitchFamily="34" charset="0"/>
                <a:cs typeface="Arial" panose="020B0604020202020204" pitchFamily="34" charset="0"/>
              </a:rPr>
              <a:t> </a:t>
            </a:r>
            <a:endParaRPr lang="en-GB" dirty="0">
              <a:solidFill>
                <a:schemeClr val="bg1"/>
              </a:solidFill>
              <a:latin typeface="Arial" panose="020B0604020202020204" pitchFamily="34" charset="0"/>
              <a:cs typeface="Arial" panose="020B0604020202020204" pitchFamily="34" charset="0"/>
            </a:endParaRPr>
          </a:p>
          <a:p>
            <a:r>
              <a:rPr lang="en-GB" sz="1600" dirty="0">
                <a:solidFill>
                  <a:schemeClr val="bg1"/>
                </a:solidFill>
                <a:latin typeface="Arial" panose="020B0604020202020204" pitchFamily="34" charset="0"/>
                <a:cs typeface="Arial" panose="020B0604020202020204" pitchFamily="34" charset="0"/>
              </a:rPr>
              <a:t>Three free online learning </a:t>
            </a:r>
            <a:r>
              <a:rPr lang="en-GB" sz="1600" u="sng"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modules</a:t>
            </a:r>
            <a:r>
              <a:rPr lang="en-GB" sz="1600" dirty="0">
                <a:solidFill>
                  <a:schemeClr val="bg1"/>
                </a:solidFill>
                <a:latin typeface="Arial" panose="020B0604020202020204" pitchFamily="34" charset="0"/>
                <a:cs typeface="Arial" panose="020B0604020202020204" pitchFamily="34" charset="0"/>
              </a:rPr>
              <a:t>, which support GTC Scotland Professional Standards, Professional Update and Professional Recognition, have been developed for teachers, school management and GTCS registered local authority education officers.</a:t>
            </a:r>
          </a:p>
          <a:p>
            <a:r>
              <a:rPr lang="en-GB" sz="1600" b="1" dirty="0">
                <a:solidFill>
                  <a:schemeClr val="bg1"/>
                </a:solidFill>
                <a:latin typeface="Arial" panose="020B0604020202020204" pitchFamily="34" charset="0"/>
                <a:cs typeface="Arial" panose="020B0604020202020204" pitchFamily="34" charset="0"/>
              </a:rPr>
              <a:t> </a:t>
            </a:r>
            <a:endParaRPr lang="en-GB" sz="1600" dirty="0">
              <a:solidFill>
                <a:schemeClr val="bg1"/>
              </a:solidFill>
              <a:latin typeface="Arial" panose="020B0604020202020204" pitchFamily="34" charset="0"/>
              <a:cs typeface="Arial" panose="020B0604020202020204" pitchFamily="34" charset="0"/>
            </a:endParaRPr>
          </a:p>
          <a:p>
            <a:r>
              <a:rPr lang="en-GB" sz="1600" dirty="0">
                <a:solidFill>
                  <a:schemeClr val="bg1"/>
                </a:solidFill>
                <a:latin typeface="Arial" panose="020B0604020202020204" pitchFamily="34" charset="0"/>
                <a:cs typeface="Arial" panose="020B0604020202020204" pitchFamily="34" charset="0"/>
              </a:rPr>
              <a:t>The modules aim to:</a:t>
            </a:r>
          </a:p>
          <a:p>
            <a:pPr marL="285750" indent="-28575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Inform practitioners about ways in which they might engage in meaningful career-long professional learning in order to improve outcomes for children, young people and adults </a:t>
            </a:r>
          </a:p>
          <a:p>
            <a:pPr marL="285750" lvl="0" indent="-28575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Provide free and accessible opportunities to engage with professional learning</a:t>
            </a:r>
          </a:p>
          <a:p>
            <a:pPr marL="285750" lvl="0" indent="-28575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Support deeper learning and understanding of dyslexia and inclusive practice </a:t>
            </a:r>
          </a:p>
          <a:p>
            <a:pPr marL="285750" lvl="0" indent="-28575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Provide opportunities for participants to reflect on their practice regarding dyslexia and inclusion</a:t>
            </a:r>
          </a:p>
          <a:p>
            <a:pPr marL="285750" lvl="0" indent="-28575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Encourage all teachers to be familiar with, and make appropriate use of, the Addressing Dyslexia Toolkit and to encourage those working with adults to be aware of the range of resources available</a:t>
            </a:r>
            <a:br>
              <a:rPr lang="en-GB" sz="1600" dirty="0">
                <a:solidFill>
                  <a:schemeClr val="bg1"/>
                </a:solidFill>
                <a:latin typeface="Arial" panose="020B0604020202020204" pitchFamily="34" charset="0"/>
                <a:cs typeface="Arial" panose="020B0604020202020204" pitchFamily="34" charset="0"/>
              </a:rPr>
            </a:br>
            <a:r>
              <a:rPr lang="en-GB" sz="1600" dirty="0">
                <a:solidFill>
                  <a:schemeClr val="bg1"/>
                </a:solidFill>
                <a:latin typeface="Arial" panose="020B0604020202020204" pitchFamily="34" charset="0"/>
                <a:cs typeface="Arial" panose="020B0604020202020204" pitchFamily="34" charset="0"/>
              </a:rPr>
              <a:t> </a:t>
            </a:r>
          </a:p>
          <a:p>
            <a:pPr lvl="0"/>
            <a:r>
              <a:rPr lang="en-GB" sz="1600" dirty="0">
                <a:solidFill>
                  <a:schemeClr val="bg1"/>
                </a:solidFill>
                <a:latin typeface="Arial" panose="020B0604020202020204" pitchFamily="34" charset="0"/>
                <a:cs typeface="Arial" panose="020B0604020202020204" pitchFamily="34" charset="0"/>
              </a:rPr>
              <a:t>To support teachers in achieving professional recognition for areas of enhanced accomplishment in their professional practice and to support those working with adults in their continuing professional development.</a:t>
            </a:r>
          </a:p>
          <a:p>
            <a:pPr>
              <a:buNone/>
              <a:tabLst>
                <a:tab pos="457200" algn="l"/>
                <a:tab pos="914400" algn="l"/>
                <a:tab pos="1371600" algn="l"/>
                <a:tab pos="1828800" algn="l"/>
                <a:tab pos="6290945" algn="r"/>
              </a:tabLst>
            </a:pPr>
            <a:endParaRPr lang="en-GB"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E5B7DA7B-8441-73AD-B826-B19EFF2ED0DB}"/>
              </a:ext>
            </a:extLst>
          </p:cNvPr>
          <p:cNvSpPr txBox="1"/>
          <p:nvPr/>
        </p:nvSpPr>
        <p:spPr>
          <a:xfrm>
            <a:off x="7498080" y="274288"/>
            <a:ext cx="4399280" cy="6309420"/>
          </a:xfrm>
          <a:prstGeom prst="rect">
            <a:avLst/>
          </a:prstGeom>
          <a:solidFill>
            <a:schemeClr val="bg1"/>
          </a:solidFill>
        </p:spPr>
        <p:txBody>
          <a:bodyPr wrap="square" rtlCol="0">
            <a:spAutoFit/>
          </a:bodyPr>
          <a:lstStyle/>
          <a:p>
            <a:r>
              <a:rPr lang="en-GB" b="1" dirty="0">
                <a:latin typeface="Arial" panose="020B0604020202020204" pitchFamily="34" charset="0"/>
                <a:cs typeface="Arial" panose="020B0604020202020204" pitchFamily="34" charset="0"/>
              </a:rPr>
              <a:t>Online Learning Modules</a:t>
            </a:r>
          </a:p>
          <a:p>
            <a:endParaRPr lang="en-GB" b="1"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Three learning modules, have been developed in response to Recommendations 1 and 2 of the 2014 Education Scotland Review: </a:t>
            </a:r>
            <a:r>
              <a:rPr lang="en-GB" sz="1600" u="sng" dirty="0">
                <a:latin typeface="Arial" panose="020B0604020202020204" pitchFamily="34" charset="0"/>
                <a:cs typeface="Arial" panose="020B0604020202020204" pitchFamily="34" charset="0"/>
                <a:hlinkClick r:id="rId3"/>
              </a:rPr>
              <a:t>Making Sense of Dyslexia: Education for Children and Young People with Dyslexia in Scotland</a:t>
            </a:r>
            <a:r>
              <a:rPr lang="en-GB" sz="1600" dirty="0">
                <a:latin typeface="Arial" panose="020B0604020202020204" pitchFamily="34" charset="0"/>
                <a:cs typeface="Arial" panose="020B0604020202020204" pitchFamily="34" charset="0"/>
              </a:rPr>
              <a:t>. </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The modules are primarily for teachers, school management and GTCS registered local authority education officers. </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The modules are:</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Module 1: ‘Introduction to Dyslexia and Inclusive Practice’ </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Module 2: ‘Supporting Dyslexia, Inclusive Practice and Literacy’</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Module 3: ‘Dyslexia: Identification and Support’   </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Click the link below for further information about the modules:</a:t>
            </a:r>
          </a:p>
          <a:p>
            <a:r>
              <a:rPr lang="en-GB" sz="1600" dirty="0">
                <a:latin typeface="Arial" panose="020B0604020202020204" pitchFamily="34" charset="0"/>
                <a:cs typeface="Arial" panose="020B0604020202020204" pitchFamily="34" charset="0"/>
                <a:hlinkClick r:id="rId2"/>
              </a:rPr>
              <a:t>Free Online Learning Modules | Addressing Dyslexia Addressing Dyslexia</a:t>
            </a:r>
            <a:endParaRPr lang="en-GB" sz="1600" dirty="0">
              <a:latin typeface="Arial" panose="020B0604020202020204" pitchFamily="34" charset="0"/>
              <a:cs typeface="Arial" panose="020B0604020202020204" pitchFamily="34" charset="0"/>
            </a:endParaRPr>
          </a:p>
          <a:p>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2213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Title 7">
            <a:extLst>
              <a:ext uri="{FF2B5EF4-FFF2-40B4-BE49-F238E27FC236}">
                <a16:creationId xmlns:a16="http://schemas.microsoft.com/office/drawing/2014/main" id="{C6C5CEA5-7A8A-00F8-F1FF-5C79F131B984}"/>
              </a:ext>
            </a:extLst>
          </p:cNvPr>
          <p:cNvSpPr txBox="1">
            <a:spLocks/>
          </p:cNvSpPr>
          <p:nvPr/>
        </p:nvSpPr>
        <p:spPr>
          <a:xfrm>
            <a:off x="4915340" y="303411"/>
            <a:ext cx="7008660" cy="6278642"/>
          </a:xfrm>
          <a:prstGeom prst="rect">
            <a:avLst/>
          </a:prstGeom>
          <a:solidFill>
            <a:schemeClr val="bg1"/>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defTabSz="457200">
              <a:lnSpc>
                <a:spcPct val="100000"/>
              </a:lnSpc>
              <a:spcBef>
                <a:spcPts val="0"/>
              </a:spcBef>
              <a:tabLst>
                <a:tab pos="457200" algn="l"/>
                <a:tab pos="914400" algn="l"/>
                <a:tab pos="1371600" algn="l"/>
                <a:tab pos="1828800" algn="l"/>
                <a:tab pos="6290945" algn="r"/>
              </a:tabLst>
              <a:defRPr/>
            </a:pPr>
            <a:r>
              <a:rPr lang="en-GB" sz="2400" b="1" dirty="0">
                <a:latin typeface="Arial" panose="020B0604020202020204" pitchFamily="34" charset="0"/>
                <a:cs typeface="Arial" panose="020B0604020202020204" pitchFamily="34" charset="0"/>
              </a:rPr>
              <a:t>Dyslexia Scotland – Information and Resources</a:t>
            </a:r>
          </a:p>
          <a:p>
            <a:pPr defTabSz="457200">
              <a:lnSpc>
                <a:spcPct val="100000"/>
              </a:lnSpc>
              <a:spcBef>
                <a:spcPts val="0"/>
              </a:spcBef>
              <a:tabLst>
                <a:tab pos="457200" algn="l"/>
                <a:tab pos="914400" algn="l"/>
                <a:tab pos="1371600" algn="l"/>
                <a:tab pos="1828800" algn="l"/>
                <a:tab pos="6290945" algn="r"/>
              </a:tabLst>
              <a:defRPr/>
            </a:pPr>
            <a:r>
              <a:rPr lang="en-GB" sz="1600" b="1" dirty="0"/>
              <a:t> </a:t>
            </a:r>
          </a:p>
          <a:p>
            <a:pPr defTabSz="457200">
              <a:lnSpc>
                <a:spcPct val="100000"/>
              </a:lnSpc>
              <a:spcBef>
                <a:spcPts val="0"/>
              </a:spcBef>
              <a:tabLst>
                <a:tab pos="457200" algn="l"/>
                <a:tab pos="914400" algn="l"/>
                <a:tab pos="1371600" algn="l"/>
                <a:tab pos="1828800" algn="l"/>
                <a:tab pos="6290945" algn="r"/>
              </a:tabLst>
              <a:defRPr/>
            </a:pPr>
            <a:r>
              <a:rPr lang="en-GB" sz="1600" dirty="0">
                <a:solidFill>
                  <a:schemeClr val="tx1">
                    <a:lumMod val="75000"/>
                  </a:schemeClr>
                </a:solidFill>
                <a:latin typeface="Arial" panose="020B0604020202020204" pitchFamily="34" charset="0"/>
                <a:ea typeface="Times New Roman" panose="02020603050405020304" pitchFamily="18" charset="0"/>
                <a:cs typeface="Times New Roman" panose="02020603050405020304" pitchFamily="18" charset="0"/>
              </a:rPr>
              <a:t>Dyslexia Scotland is a national charity providing a wide range of support, information, professional learning opportunities and resources to educators. The Charity works collaboratively with Education Scotland, the Scottish Government, partners, those with lived experience, families and educators to improve the educational experiences and life opportunities of children, young people and adults who are, or who may be dyslexic. </a:t>
            </a:r>
          </a:p>
          <a:p>
            <a:pPr defTabSz="457200">
              <a:lnSpc>
                <a:spcPct val="100000"/>
              </a:lnSpc>
              <a:spcBef>
                <a:spcPts val="0"/>
              </a:spcBef>
              <a:tabLst>
                <a:tab pos="457200" algn="l"/>
                <a:tab pos="914400" algn="l"/>
                <a:tab pos="1371600" algn="l"/>
                <a:tab pos="1828800" algn="l"/>
                <a:tab pos="6290945" algn="r"/>
              </a:tabLst>
              <a:defRPr/>
            </a:pPr>
            <a:endParaRPr lang="en-GB" sz="1600" dirty="0">
              <a:solidFill>
                <a:schemeClr val="tx1">
                  <a:lumMod val="75000"/>
                </a:schemeClr>
              </a:solidFill>
              <a:latin typeface="Arial" panose="020B0604020202020204" pitchFamily="34" charset="0"/>
              <a:ea typeface="Times New Roman" panose="02020603050405020304" pitchFamily="18" charset="0"/>
              <a:cs typeface="Times New Roman" panose="02020603050405020304" pitchFamily="18" charset="0"/>
            </a:endParaRPr>
          </a:p>
          <a:p>
            <a:pPr defTabSz="457200">
              <a:lnSpc>
                <a:spcPct val="100000"/>
              </a:lnSpc>
              <a:spcBef>
                <a:spcPts val="0"/>
              </a:spcBef>
              <a:tabLst>
                <a:tab pos="457200" algn="l"/>
                <a:tab pos="914400" algn="l"/>
                <a:tab pos="1371600" algn="l"/>
                <a:tab pos="1828800" algn="l"/>
                <a:tab pos="6290945" algn="r"/>
              </a:tabLst>
              <a:defRPr/>
            </a:pPr>
            <a:r>
              <a:rPr lang="en-GB" sz="1600" dirty="0">
                <a:solidFill>
                  <a:schemeClr val="tx1">
                    <a:lumMod val="75000"/>
                  </a:schemeClr>
                </a:solidFill>
                <a:latin typeface="Arial" panose="020B0604020202020204" pitchFamily="34" charset="0"/>
                <a:ea typeface="Times New Roman" panose="02020603050405020304" pitchFamily="18" charset="0"/>
                <a:cs typeface="Times New Roman" panose="02020603050405020304" pitchFamily="18" charset="0"/>
              </a:rPr>
              <a:t>Dyslexia Scotland worked in partnership with Education Scotland and the Scottish Government to support the implementation of the of Making Sense Review’s recommendations. </a:t>
            </a:r>
          </a:p>
          <a:p>
            <a:pPr defTabSz="457200">
              <a:lnSpc>
                <a:spcPct val="100000"/>
              </a:lnSpc>
              <a:spcBef>
                <a:spcPts val="0"/>
              </a:spcBef>
              <a:tabLst>
                <a:tab pos="457200" algn="l"/>
                <a:tab pos="914400" algn="l"/>
                <a:tab pos="1371600" algn="l"/>
                <a:tab pos="1828800" algn="l"/>
                <a:tab pos="6290945" algn="r"/>
              </a:tabLst>
              <a:defRPr/>
            </a:pPr>
            <a:endParaRPr lang="en-GB" sz="1600" dirty="0">
              <a:solidFill>
                <a:schemeClr val="tx1">
                  <a:lumMod val="75000"/>
                </a:schemeClr>
              </a:solidFill>
              <a:latin typeface="Arial" panose="020B0604020202020204" pitchFamily="34" charset="0"/>
              <a:ea typeface="Times New Roman" panose="02020603050405020304" pitchFamily="18" charset="0"/>
              <a:cs typeface="Times New Roman" panose="02020603050405020304" pitchFamily="18" charset="0"/>
            </a:endParaRPr>
          </a:p>
          <a:p>
            <a:pPr defTabSz="457200">
              <a:lnSpc>
                <a:spcPct val="100000"/>
              </a:lnSpc>
              <a:spcBef>
                <a:spcPts val="0"/>
              </a:spcBef>
              <a:tabLst>
                <a:tab pos="457200" algn="l"/>
                <a:tab pos="914400" algn="l"/>
                <a:tab pos="1371600" algn="l"/>
                <a:tab pos="1828800" algn="l"/>
                <a:tab pos="6290945" algn="r"/>
              </a:tabLst>
              <a:defRPr/>
            </a:pPr>
            <a:r>
              <a:rPr lang="en-GB" sz="1600"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Making Sense Programme: Final Report 2020 | Resources | National Improvement Hub</a:t>
            </a:r>
            <a:endParaRPr lang="en-GB" sz="1600" dirty="0">
              <a:solidFill>
                <a:srgbClr val="0070C0"/>
              </a:solidFill>
              <a:latin typeface="Arial" panose="020B0604020202020204" pitchFamily="34" charset="0"/>
              <a:cs typeface="Arial" panose="020B0604020202020204" pitchFamily="34" charset="0"/>
            </a:endParaRPr>
          </a:p>
          <a:p>
            <a:pPr defTabSz="457200">
              <a:lnSpc>
                <a:spcPct val="100000"/>
              </a:lnSpc>
              <a:spcBef>
                <a:spcPts val="0"/>
              </a:spcBef>
              <a:tabLst>
                <a:tab pos="457200" algn="l"/>
                <a:tab pos="914400" algn="l"/>
                <a:tab pos="1371600" algn="l"/>
                <a:tab pos="1828800" algn="l"/>
                <a:tab pos="6290945" algn="r"/>
              </a:tabLst>
              <a:defRPr/>
            </a:pPr>
            <a:endParaRPr lang="en-GB" sz="1600" dirty="0">
              <a:solidFill>
                <a:schemeClr val="tx1">
                  <a:lumMod val="50000"/>
                </a:schemeClr>
              </a:solidFill>
              <a:latin typeface="Arial" panose="020B0604020202020204" pitchFamily="34" charset="0"/>
              <a:cs typeface="Arial" panose="020B0604020202020204" pitchFamily="34" charset="0"/>
            </a:endParaRPr>
          </a:p>
          <a:p>
            <a:pPr defTabSz="457200">
              <a:lnSpc>
                <a:spcPct val="100000"/>
              </a:lnSpc>
              <a:spcBef>
                <a:spcPts val="0"/>
              </a:spcBef>
              <a:tabLst>
                <a:tab pos="457200" algn="l"/>
                <a:tab pos="914400" algn="l"/>
                <a:tab pos="1371600" algn="l"/>
                <a:tab pos="1828800" algn="l"/>
                <a:tab pos="6290945" algn="r"/>
              </a:tabLst>
              <a:defRPr/>
            </a:pPr>
            <a:r>
              <a:rPr lang="en-GB" sz="1600" dirty="0">
                <a:solidFill>
                  <a:schemeClr val="tx1">
                    <a:lumMod val="50000"/>
                  </a:schemeClr>
                </a:solidFill>
                <a:latin typeface="Arial" panose="020B0604020202020204" pitchFamily="34" charset="0"/>
                <a:cs typeface="Arial" panose="020B0604020202020204" pitchFamily="34" charset="0"/>
              </a:rPr>
              <a:t>Dyslexia Scotland lead on the annual Scottish Dyslexia Awareness week each Autumn. </a:t>
            </a:r>
          </a:p>
          <a:p>
            <a:pPr defTabSz="457200">
              <a:lnSpc>
                <a:spcPct val="100000"/>
              </a:lnSpc>
              <a:spcBef>
                <a:spcPts val="0"/>
              </a:spcBef>
              <a:tabLst>
                <a:tab pos="457200" algn="l"/>
                <a:tab pos="914400" algn="l"/>
                <a:tab pos="1371600" algn="l"/>
                <a:tab pos="1828800" algn="l"/>
                <a:tab pos="6290945" algn="r"/>
              </a:tabLst>
              <a:defRPr/>
            </a:pPr>
            <a:r>
              <a:rPr lang="en-GB" sz="1600"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Dyslexia Awareness Week | Dyslexia Scotland - Dyslexia Scotland</a:t>
            </a:r>
            <a:endParaRPr lang="en-GB" sz="1600" dirty="0">
              <a:solidFill>
                <a:srgbClr val="0070C0"/>
              </a:solidFill>
              <a:latin typeface="Arial" panose="020B0604020202020204" pitchFamily="34" charset="0"/>
              <a:cs typeface="Arial" panose="020B0604020202020204" pitchFamily="34" charset="0"/>
            </a:endParaRPr>
          </a:p>
          <a:p>
            <a:pPr defTabSz="457200">
              <a:lnSpc>
                <a:spcPct val="100000"/>
              </a:lnSpc>
              <a:spcBef>
                <a:spcPts val="0"/>
              </a:spcBef>
              <a:tabLst>
                <a:tab pos="457200" algn="l"/>
                <a:tab pos="914400" algn="l"/>
                <a:tab pos="1371600" algn="l"/>
                <a:tab pos="1828800" algn="l"/>
                <a:tab pos="6290945" algn="r"/>
              </a:tabLst>
              <a:defRPr/>
            </a:pPr>
            <a:endParaRPr lang="en-GB" sz="1600" dirty="0">
              <a:solidFill>
                <a:srgbClr val="0070C0"/>
              </a:solidFill>
              <a:latin typeface="Arial" panose="020B0604020202020204" pitchFamily="34" charset="0"/>
              <a:ea typeface="Times New Roman" panose="02020603050405020304" pitchFamily="18" charset="0"/>
              <a:cs typeface="Arial" panose="020B0604020202020204" pitchFamily="34" charset="0"/>
            </a:endParaRPr>
          </a:p>
          <a:p>
            <a:pPr defTabSz="457200">
              <a:lnSpc>
                <a:spcPct val="100000"/>
              </a:lnSpc>
              <a:spcBef>
                <a:spcPts val="0"/>
              </a:spcBef>
              <a:tabLst>
                <a:tab pos="457200" algn="l"/>
                <a:tab pos="914400" algn="l"/>
                <a:tab pos="1371600" algn="l"/>
                <a:tab pos="1828800" algn="l"/>
                <a:tab pos="6290945" algn="r"/>
              </a:tabLst>
              <a:defRPr/>
            </a:pPr>
            <a:r>
              <a:rPr lang="en-GB" sz="1600" dirty="0">
                <a:solidFill>
                  <a:schemeClr val="tx1">
                    <a:lumMod val="75000"/>
                  </a:schemeClr>
                </a:solidFill>
                <a:latin typeface="Arial" panose="020B0604020202020204" pitchFamily="34" charset="0"/>
                <a:ea typeface="Times New Roman" panose="02020603050405020304" pitchFamily="18" charset="0"/>
                <a:cs typeface="Times New Roman" panose="02020603050405020304" pitchFamily="18" charset="0"/>
              </a:rPr>
              <a:t>Click on the link below to find out more about Dyslexia Scotland:</a:t>
            </a:r>
          </a:p>
          <a:p>
            <a:pPr defTabSz="457200">
              <a:lnSpc>
                <a:spcPct val="100000"/>
              </a:lnSpc>
              <a:spcBef>
                <a:spcPts val="0"/>
              </a:spcBef>
              <a:tabLst>
                <a:tab pos="457200" algn="l"/>
                <a:tab pos="914400" algn="l"/>
                <a:tab pos="1371600" algn="l"/>
                <a:tab pos="1828800" algn="l"/>
                <a:tab pos="6290945" algn="r"/>
              </a:tabLst>
              <a:defRPr/>
            </a:pPr>
            <a:r>
              <a:rPr lang="en-GB" sz="1600" dirty="0">
                <a:solidFill>
                  <a:srgbClr val="0070C0"/>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About Dyslexia Scotland | Dyslexia Scotland - Dyslexia Scotland</a:t>
            </a:r>
            <a:endParaRPr lang="en-GB" sz="1600" dirty="0">
              <a:solidFill>
                <a:srgbClr val="0070C0"/>
              </a:solidFill>
              <a:latin typeface="Arial" panose="020B0604020202020204" pitchFamily="34" charset="0"/>
              <a:cs typeface="Arial" panose="020B0604020202020204" pitchFamily="34" charset="0"/>
            </a:endParaRPr>
          </a:p>
          <a:p>
            <a:pPr defTabSz="457200">
              <a:lnSpc>
                <a:spcPct val="100000"/>
              </a:lnSpc>
              <a:spcBef>
                <a:spcPts val="0"/>
              </a:spcBef>
              <a:tabLst>
                <a:tab pos="457200" algn="l"/>
                <a:tab pos="914400" algn="l"/>
                <a:tab pos="1371600" algn="l"/>
                <a:tab pos="1828800" algn="l"/>
                <a:tab pos="6290945" algn="r"/>
              </a:tabLst>
              <a:defRPr/>
            </a:pPr>
            <a:endParaRPr lang="en-GB" sz="1800" dirty="0">
              <a:solidFill>
                <a:srgbClr val="0070C0"/>
              </a:solidFill>
            </a:endParaRPr>
          </a:p>
        </p:txBody>
      </p:sp>
      <p:sp>
        <p:nvSpPr>
          <p:cNvPr id="2" name="TextBox 1">
            <a:extLst>
              <a:ext uri="{FF2B5EF4-FFF2-40B4-BE49-F238E27FC236}">
                <a16:creationId xmlns:a16="http://schemas.microsoft.com/office/drawing/2014/main" id="{BFC58AC8-2C69-2C79-080A-671CA803CFC3}"/>
              </a:ext>
            </a:extLst>
          </p:cNvPr>
          <p:cNvSpPr txBox="1"/>
          <p:nvPr/>
        </p:nvSpPr>
        <p:spPr>
          <a:xfrm>
            <a:off x="268000" y="1753808"/>
            <a:ext cx="4728266" cy="5078313"/>
          </a:xfrm>
          <a:prstGeom prst="rect">
            <a:avLst/>
          </a:prstGeom>
          <a:noFill/>
        </p:spPr>
        <p:txBody>
          <a:bodyPr wrap="square" rtlCol="0">
            <a:spAutoFit/>
          </a:bodyPr>
          <a:lstStyle/>
          <a:p>
            <a:endParaRPr lang="en-GB" b="1" dirty="0">
              <a:latin typeface="Arial" panose="020B0604020202020204" pitchFamily="34" charset="0"/>
              <a:cs typeface="Arial" panose="020B0604020202020204" pitchFamily="34" charset="0"/>
            </a:endParaRPr>
          </a:p>
          <a:p>
            <a:r>
              <a:rPr lang="en-GB" dirty="0">
                <a:solidFill>
                  <a:schemeClr val="bg1"/>
                </a:solidFill>
                <a:latin typeface="Arial" panose="020B0604020202020204" pitchFamily="34" charset="0"/>
                <a:cs typeface="Arial" panose="020B0604020202020204" pitchFamily="34" charset="0"/>
              </a:rPr>
              <a:t>National helpline: 0344 800 8484</a:t>
            </a:r>
          </a:p>
          <a:p>
            <a:endParaRPr lang="en-GB" dirty="0">
              <a:solidFill>
                <a:schemeClr val="bg1"/>
              </a:solidFill>
              <a:latin typeface="Arial" panose="020B0604020202020204" pitchFamily="34" charset="0"/>
              <a:cs typeface="Arial" panose="020B0604020202020204" pitchFamily="34" charset="0"/>
            </a:endParaRPr>
          </a:p>
          <a:p>
            <a:pPr>
              <a:tabLst>
                <a:tab pos="457200" algn="l"/>
                <a:tab pos="914400" algn="l"/>
                <a:tab pos="1371600" algn="l"/>
                <a:tab pos="1828800" algn="l"/>
                <a:tab pos="6290945" algn="r"/>
              </a:tabLst>
              <a:defRPr/>
            </a:pPr>
            <a:r>
              <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Free online learning </a:t>
            </a: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a:tabLst>
                <a:tab pos="457200" algn="l"/>
                <a:tab pos="914400" algn="l"/>
                <a:tab pos="1371600" algn="l"/>
                <a:tab pos="1828800" algn="l"/>
                <a:tab pos="6290945" algn="r"/>
              </a:tabLst>
              <a:defRPr/>
            </a:pP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a:tabLst>
                <a:tab pos="457200" algn="l"/>
                <a:tab pos="914400" algn="l"/>
                <a:tab pos="1371600" algn="l"/>
                <a:tab pos="1828800" algn="l"/>
                <a:tab pos="6290945" algn="r"/>
              </a:tabLst>
              <a:defRPr/>
            </a:pPr>
            <a:r>
              <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Member library </a:t>
            </a:r>
            <a:r>
              <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and membership benefits</a:t>
            </a: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a:tabLst>
                <a:tab pos="457200" algn="l"/>
                <a:tab pos="914400" algn="l"/>
                <a:tab pos="1371600" algn="l"/>
                <a:tab pos="1828800" algn="l"/>
                <a:tab pos="6290945" algn="r"/>
              </a:tabLst>
              <a:defRPr/>
            </a:pP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a:tabLst>
                <a:tab pos="457200" algn="l"/>
                <a:tab pos="914400" algn="l"/>
                <a:tab pos="1371600" algn="l"/>
                <a:tab pos="1828800" algn="l"/>
                <a:tab pos="6290945" algn="r"/>
              </a:tabLst>
              <a:defRPr/>
            </a:pPr>
            <a:r>
              <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Newsletter </a:t>
            </a: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a:tabLst>
                <a:tab pos="457200" algn="l"/>
                <a:tab pos="914400" algn="l"/>
                <a:tab pos="1371600" algn="l"/>
                <a:tab pos="1828800" algn="l"/>
                <a:tab pos="6290945" algn="r"/>
              </a:tabLst>
              <a:defRPr/>
            </a:pP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a:tabLst>
                <a:tab pos="457200" algn="l"/>
                <a:tab pos="914400" algn="l"/>
                <a:tab pos="1371600" algn="l"/>
                <a:tab pos="1828800" algn="l"/>
                <a:tab pos="6290945" algn="r"/>
              </a:tabLst>
              <a:defRPr/>
            </a:pPr>
            <a:r>
              <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A range of downloadable support leaflets </a:t>
            </a: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a:tabLst>
                <a:tab pos="457200" algn="l"/>
                <a:tab pos="914400" algn="l"/>
                <a:tab pos="1371600" algn="l"/>
                <a:tab pos="1828800" algn="l"/>
                <a:tab pos="6290945" algn="r"/>
              </a:tabLst>
              <a:defRPr/>
            </a:pP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a:tabLst>
                <a:tab pos="457200" algn="l"/>
                <a:tab pos="914400" algn="l"/>
                <a:tab pos="1371600" algn="l"/>
                <a:tab pos="1828800" algn="l"/>
                <a:tab pos="6290945" algn="r"/>
              </a:tabLst>
              <a:defRPr/>
            </a:pPr>
            <a:r>
              <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hlinkClick r:id="rId10">
                  <a:extLst>
                    <a:ext uri="{A12FA001-AC4F-418D-AE19-62706E023703}">
                      <ahyp:hlinkClr xmlns:ahyp="http://schemas.microsoft.com/office/drawing/2018/hyperlinkcolor" val="tx"/>
                    </a:ext>
                  </a:extLst>
                </a:hlinkClick>
              </a:rPr>
              <a:t>Career guidance </a:t>
            </a: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a:tabLst>
                <a:tab pos="457200" algn="l"/>
                <a:tab pos="914400" algn="l"/>
                <a:tab pos="1371600" algn="l"/>
                <a:tab pos="1828800" algn="l"/>
                <a:tab pos="6290945" algn="r"/>
              </a:tabLst>
              <a:defRPr/>
            </a:pP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a:tabLst>
                <a:tab pos="457200" algn="l"/>
                <a:tab pos="914400" algn="l"/>
                <a:tab pos="1371600" algn="l"/>
                <a:tab pos="1828800" algn="l"/>
                <a:tab pos="6290945" algn="r"/>
              </a:tabLst>
              <a:defRPr/>
            </a:pPr>
            <a:r>
              <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hlinkClick r:id="rId11">
                  <a:extLst>
                    <a:ext uri="{A12FA001-AC4F-418D-AE19-62706E023703}">
                      <ahyp:hlinkClr xmlns:ahyp="http://schemas.microsoft.com/office/drawing/2018/hyperlinkcolor" val="tx"/>
                    </a:ext>
                  </a:extLst>
                </a:hlinkClick>
              </a:rPr>
              <a:t>Wide range of events including branch meetings across Scotland</a:t>
            </a: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a:tabLst>
                <a:tab pos="457200" algn="l"/>
                <a:tab pos="914400" algn="l"/>
                <a:tab pos="1371600" algn="l"/>
                <a:tab pos="1828800" algn="l"/>
                <a:tab pos="6290945" algn="r"/>
              </a:tabLst>
              <a:defRPr/>
            </a:pP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hlinkClick r:id="rId12">
                <a:extLst>
                  <a:ext uri="{A12FA001-AC4F-418D-AE19-62706E023703}">
                    <ahyp:hlinkClr xmlns:ahyp="http://schemas.microsoft.com/office/drawing/2018/hyperlinkcolor" val="tx"/>
                  </a:ext>
                </a:extLst>
              </a:hlinkClick>
            </a:endParaRPr>
          </a:p>
          <a:p>
            <a:pPr>
              <a:tabLst>
                <a:tab pos="457200" algn="l"/>
                <a:tab pos="914400" algn="l"/>
                <a:tab pos="1371600" algn="l"/>
                <a:tab pos="1828800" algn="l"/>
                <a:tab pos="6290945" algn="r"/>
              </a:tabLst>
              <a:defRPr/>
            </a:pPr>
            <a:r>
              <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hlinkClick r:id="rId12">
                  <a:extLst>
                    <a:ext uri="{A12FA001-AC4F-418D-AE19-62706E023703}">
                      <ahyp:hlinkClr xmlns:ahyp="http://schemas.microsoft.com/office/drawing/2018/hyperlinkcolor" val="tx"/>
                    </a:ext>
                  </a:extLst>
                </a:hlinkClick>
              </a:rPr>
              <a:t>Research </a:t>
            </a:r>
            <a:endPar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pic>
        <p:nvPicPr>
          <p:cNvPr id="7" name="Picture 6" descr="Dyslexia Scotland logo.">
            <a:extLst>
              <a:ext uri="{FF2B5EF4-FFF2-40B4-BE49-F238E27FC236}">
                <a16:creationId xmlns:a16="http://schemas.microsoft.com/office/drawing/2014/main" id="{58BF8FB6-644E-B8CC-DFDE-0DCCF5A280EE}"/>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62891" y="303411"/>
            <a:ext cx="2104264" cy="1574553"/>
          </a:xfrm>
          <a:prstGeom prst="rect">
            <a:avLst/>
          </a:prstGeom>
        </p:spPr>
      </p:pic>
    </p:spTree>
    <p:extLst>
      <p:ext uri="{BB962C8B-B14F-4D97-AF65-F5344CB8AC3E}">
        <p14:creationId xmlns:p14="http://schemas.microsoft.com/office/powerpoint/2010/main" val="445995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BD273C-1355-4D29-4829-74FED18298BC}"/>
              </a:ext>
            </a:extLst>
          </p:cNvPr>
          <p:cNvSpPr txBox="1"/>
          <p:nvPr/>
        </p:nvSpPr>
        <p:spPr>
          <a:xfrm>
            <a:off x="203200" y="-115661"/>
            <a:ext cx="11907520" cy="4001095"/>
          </a:xfrm>
          <a:prstGeom prst="rect">
            <a:avLst/>
          </a:prstGeom>
          <a:noFill/>
        </p:spPr>
        <p:txBody>
          <a:bodyPr wrap="square">
            <a:spAutoFit/>
          </a:bodyPr>
          <a:lstStyle/>
          <a:p>
            <a:endParaRPr lang="en-GB" sz="2400" b="1" u="sng" dirty="0">
              <a:solidFill>
                <a:schemeClr val="bg1"/>
              </a:solidFill>
              <a:latin typeface="Arial" panose="020B0604020202020204" pitchFamily="34" charset="0"/>
              <a:cs typeface="Arial" panose="020B0604020202020204" pitchFamily="34" charset="0"/>
            </a:endParaRPr>
          </a:p>
          <a:p>
            <a:r>
              <a:rPr lang="en-GB" sz="2400" b="1" dirty="0">
                <a:solidFill>
                  <a:schemeClr val="bg1"/>
                </a:solidFill>
                <a:latin typeface="Arial" panose="020B0604020202020204" pitchFamily="34" charset="0"/>
                <a:cs typeface="Arial" panose="020B0604020202020204" pitchFamily="34" charset="0"/>
              </a:rPr>
              <a:t>GTCS Dyslexia and Inclusive Practice Professional Recognition Programme</a:t>
            </a:r>
            <a:endParaRPr lang="en-GB" sz="2400" dirty="0">
              <a:solidFill>
                <a:schemeClr val="bg1"/>
              </a:solidFill>
              <a:latin typeface="Arial" panose="020B0604020202020204" pitchFamily="34" charset="0"/>
              <a:cs typeface="Arial" panose="020B0604020202020204" pitchFamily="34" charset="0"/>
            </a:endParaRPr>
          </a:p>
          <a:p>
            <a:r>
              <a:rPr lang="en-GB" dirty="0">
                <a:solidFill>
                  <a:schemeClr val="bg1"/>
                </a:solidFill>
                <a:latin typeface="Arial" panose="020B0604020202020204" pitchFamily="34" charset="0"/>
                <a:cs typeface="Arial" panose="020B0604020202020204" pitchFamily="34" charset="0"/>
              </a:rPr>
              <a:t> </a:t>
            </a:r>
          </a:p>
          <a:p>
            <a:r>
              <a:rPr lang="en-GB" sz="1400" dirty="0">
                <a:solidFill>
                  <a:schemeClr val="bg1"/>
                </a:solidFill>
                <a:latin typeface="Arial" panose="020B0604020202020204" pitchFamily="34" charset="0"/>
                <a:cs typeface="Arial" panose="020B0604020202020204" pitchFamily="34" charset="0"/>
              </a:rPr>
              <a:t>The </a:t>
            </a:r>
            <a:r>
              <a:rPr lang="en-GB" sz="1400" u="sng"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Dyslexia and Inclusive Practice Professional Recognition Programme</a:t>
            </a:r>
            <a:r>
              <a:rPr lang="en-GB" sz="1400" dirty="0">
                <a:solidFill>
                  <a:schemeClr val="bg1"/>
                </a:solidFill>
                <a:latin typeface="Arial" panose="020B0604020202020204" pitchFamily="34" charset="0"/>
                <a:cs typeface="Arial" panose="020B0604020202020204" pitchFamily="34" charset="0"/>
              </a:rPr>
              <a:t> develops expert teachers to effectively identify and support learners with dyslexia in Scotland. By gaining Professional Recognition in Dyslexia and Inclusive Practice, educators become better equipped to identify and support learners with dyslexia. The programme supports teachers to learn in depth about an aspect of identifying and supporting dyslexia. Practitioners are then encouraged to take a thematic leadership role within their learning establishments, cascading the professional learning and supporting colleagues to adopt good practice approaches to dyslexia identification and support. Learners with dyslexia benefit from the improved awareness, support and wider inclusion within the school or college community.</a:t>
            </a:r>
          </a:p>
          <a:p>
            <a:r>
              <a:rPr lang="en-GB" sz="1400" dirty="0">
                <a:solidFill>
                  <a:schemeClr val="bg1"/>
                </a:solidFill>
                <a:latin typeface="Arial" panose="020B0604020202020204" pitchFamily="34" charset="0"/>
                <a:cs typeface="Arial" panose="020B0604020202020204" pitchFamily="34" charset="0"/>
              </a:rPr>
              <a:t> </a:t>
            </a:r>
          </a:p>
          <a:p>
            <a:r>
              <a:rPr lang="en-GB" sz="1400" dirty="0">
                <a:solidFill>
                  <a:schemeClr val="bg1"/>
                </a:solidFill>
                <a:latin typeface="Arial" panose="020B0604020202020204" pitchFamily="34" charset="0"/>
                <a:cs typeface="Arial" panose="020B0604020202020204" pitchFamily="34" charset="0"/>
              </a:rPr>
              <a:t>The programme is co-delivered by Dyslexia Scotland and Education Scotland, working closely with the Addressing Dyslexia Toolkit working group to ensure a high standard of training and resources. It aims to increase the number of GTCS registered teachers with dyslexia and inclusive practice professional recognition and is supporting the growing community of practice across Scotland. Education Authorities are encouraged to support teachers to participate in the annual programme.</a:t>
            </a:r>
          </a:p>
          <a:p>
            <a:endParaRPr lang="en-GB" sz="1600" dirty="0">
              <a:solidFill>
                <a:schemeClr val="bg1"/>
              </a:solidFill>
              <a:latin typeface="Arial" panose="020B0604020202020204" pitchFamily="34" charset="0"/>
              <a:cs typeface="Arial" panose="020B0604020202020204" pitchFamily="34" charset="0"/>
            </a:endParaRPr>
          </a:p>
          <a:p>
            <a:pPr>
              <a:buNone/>
              <a:tabLst>
                <a:tab pos="457200" algn="l"/>
                <a:tab pos="914400" algn="l"/>
                <a:tab pos="1371600" algn="l"/>
                <a:tab pos="1828800" algn="l"/>
                <a:tab pos="6290945" algn="r"/>
              </a:tabLst>
            </a:pPr>
            <a:endParaRPr lang="en-GB"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045AFFA-F95A-CD3D-FAFA-39B2F2470E4E}"/>
              </a:ext>
            </a:extLst>
          </p:cNvPr>
          <p:cNvSpPr txBox="1"/>
          <p:nvPr/>
        </p:nvSpPr>
        <p:spPr>
          <a:xfrm>
            <a:off x="203200" y="3547000"/>
            <a:ext cx="11785600" cy="3016210"/>
          </a:xfrm>
          <a:prstGeom prst="rect">
            <a:avLst/>
          </a:prstGeom>
          <a:solidFill>
            <a:schemeClr val="bg1"/>
          </a:solidFill>
        </p:spPr>
        <p:txBody>
          <a:bodyPr wrap="square" rtlCol="0">
            <a:spAutoFit/>
          </a:bodyPr>
          <a:lstStyle/>
          <a:p>
            <a:r>
              <a:rPr lang="en-GB" b="1" dirty="0">
                <a:latin typeface="Arial" panose="020B0604020202020204" pitchFamily="34" charset="0"/>
                <a:cs typeface="Arial" panose="020B0604020202020204" pitchFamily="34" charset="0"/>
              </a:rPr>
              <a:t>Programme structure (The course lasts one year)</a:t>
            </a:r>
          </a:p>
          <a:p>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Three Masterclasses (September/October; February/March; May/June). Participants are expected to carry out intersessional study, practitioner enquiry and collaboration with peer learners between each masterclass, as set out below.</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Participants’ own study: online Open University Dyslexia and inclusive practice Module 3. When doing the modules, learners are encouraged to use a Reflective Log.</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Practitioner enquiry, involving personal reflection as well as collaboration with colleagues and their school community; this is linked to Module 3, on the broad topic of dyslexia and inclusive practice, with individual areas of research to be agreed and explored as part of the programme discussions, taking into account existing research and emerging gaps including the ‘bank’ of evidence and learning from pilot practitioner enquiries.</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GLOW Team space for sharing ideas and practice</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One Professional Recognition Reflective Support day</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Submission of Professional Recognition application</a:t>
            </a: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0007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3C13308E-929B-4EA5-0E78-0BE0C093EE7F}"/>
            </a:ext>
          </a:extLst>
        </p:cNvPr>
        <p:cNvGrpSpPr/>
        <p:nvPr/>
      </p:nvGrpSpPr>
      <p:grpSpPr>
        <a:xfrm>
          <a:off x="0" y="0"/>
          <a:ext cx="0" cy="0"/>
          <a:chOff x="0" y="0"/>
          <a:chExt cx="0" cy="0"/>
        </a:xfrm>
      </p:grpSpPr>
      <p:pic>
        <p:nvPicPr>
          <p:cNvPr id="10" name="Picture 9" descr="A graphic which illustrates the different elements in the learning environment relating to the acquisition of literacy skills.">
            <a:extLst>
              <a:ext uri="{FF2B5EF4-FFF2-40B4-BE49-F238E27FC236}">
                <a16:creationId xmlns:a16="http://schemas.microsoft.com/office/drawing/2014/main" id="{6FBE1CE8-5037-C55E-2988-FC6C0A34E2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4041" y="313612"/>
            <a:ext cx="5032786" cy="4993063"/>
          </a:xfrm>
          <a:prstGeom prst="rect">
            <a:avLst/>
          </a:prstGeom>
        </p:spPr>
      </p:pic>
      <p:sp>
        <p:nvSpPr>
          <p:cNvPr id="9" name="TextBox 8">
            <a:extLst>
              <a:ext uri="{FF2B5EF4-FFF2-40B4-BE49-F238E27FC236}">
                <a16:creationId xmlns:a16="http://schemas.microsoft.com/office/drawing/2014/main" id="{8C3DE929-82C6-F65B-E9ED-83E2F1924834}"/>
              </a:ext>
            </a:extLst>
          </p:cNvPr>
          <p:cNvSpPr txBox="1"/>
          <p:nvPr/>
        </p:nvSpPr>
        <p:spPr>
          <a:xfrm>
            <a:off x="384041" y="5592750"/>
            <a:ext cx="5032786" cy="830997"/>
          </a:xfrm>
          <a:prstGeom prst="rect">
            <a:avLst/>
          </a:prstGeom>
          <a:solidFill>
            <a:schemeClr val="bg1"/>
          </a:solidFill>
        </p:spPr>
        <p:txBody>
          <a:bodyPr wrap="square">
            <a:spAutoFit/>
          </a:bodyPr>
          <a:lstStyle/>
          <a:p>
            <a:pPr>
              <a:tabLst>
                <a:tab pos="457200" algn="l"/>
                <a:tab pos="914400" algn="l"/>
                <a:tab pos="1371600" algn="l"/>
                <a:tab pos="1828800" algn="l"/>
                <a:tab pos="6290945" algn="r"/>
              </a:tabLst>
              <a:defRPr/>
            </a:pPr>
            <a:r>
              <a:rPr lang="en-GB" sz="1600" dirty="0">
                <a:solidFill>
                  <a:srgbClr val="002060"/>
                </a:solidFill>
                <a:latin typeface="Arial" panose="020B0604020202020204" pitchFamily="34" charset="0"/>
                <a:cs typeface="Arial" panose="020B0604020202020204" pitchFamily="34" charset="0"/>
              </a:rPr>
              <a:t>Click the link below for further information about the Reading Circle: </a:t>
            </a:r>
            <a:r>
              <a:rPr lang="en-GB" sz="1600" dirty="0">
                <a:solidFill>
                  <a:srgbClr val="002060"/>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Reading Circle | Addressing Dyslexia Addressing Dyslexia</a:t>
            </a:r>
            <a:endParaRPr lang="en-GB" sz="1600" b="1" dirty="0">
              <a:solidFill>
                <a:srgbClr val="002060"/>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0C0FCA7F-C8CB-4CAE-125B-524FC180A0AF}"/>
              </a:ext>
            </a:extLst>
          </p:cNvPr>
          <p:cNvSpPr txBox="1"/>
          <p:nvPr/>
        </p:nvSpPr>
        <p:spPr>
          <a:xfrm>
            <a:off x="5744817" y="181957"/>
            <a:ext cx="6187244" cy="6001643"/>
          </a:xfrm>
          <a:prstGeom prst="rect">
            <a:avLst/>
          </a:prstGeom>
          <a:noFill/>
        </p:spPr>
        <p:txBody>
          <a:bodyPr wrap="square">
            <a:spAutoFit/>
          </a:bodyPr>
          <a:lstStyle/>
          <a:p>
            <a:pPr defTabSz="457200">
              <a:lnSpc>
                <a:spcPct val="100000"/>
              </a:lnSpc>
              <a:spcBef>
                <a:spcPts val="0"/>
              </a:spcBef>
              <a:tabLst>
                <a:tab pos="457200" algn="l"/>
                <a:tab pos="914400" algn="l"/>
                <a:tab pos="1371600" algn="l"/>
                <a:tab pos="1828800" algn="l"/>
                <a:tab pos="6290945" algn="r"/>
              </a:tabLst>
              <a:defRPr/>
            </a:pPr>
            <a:r>
              <a:rPr lang="en-GB" sz="2400" b="1" dirty="0">
                <a:solidFill>
                  <a:schemeClr val="bg1"/>
                </a:solidFill>
                <a:latin typeface="Arial" panose="020B0604020202020204" pitchFamily="34" charset="0"/>
                <a:cs typeface="Arial" panose="020B0604020202020204" pitchFamily="34" charset="0"/>
              </a:rPr>
              <a:t>The Reading Circle</a:t>
            </a:r>
          </a:p>
          <a:p>
            <a:pPr defTabSz="457200">
              <a:lnSpc>
                <a:spcPct val="100000"/>
              </a:lnSpc>
              <a:spcBef>
                <a:spcPts val="0"/>
              </a:spcBef>
              <a:tabLst>
                <a:tab pos="457200" algn="l"/>
                <a:tab pos="914400" algn="l"/>
                <a:tab pos="1371600" algn="l"/>
                <a:tab pos="1828800" algn="l"/>
                <a:tab pos="6290945" algn="r"/>
              </a:tabLst>
              <a:defRPr/>
            </a:pPr>
            <a:endParaRPr lang="en-GB" sz="2400" b="1" dirty="0">
              <a:solidFill>
                <a:schemeClr val="bg1"/>
              </a:solidFill>
              <a:latin typeface="Arial" panose="020B0604020202020204" pitchFamily="34" charset="0"/>
              <a:cs typeface="Arial" panose="020B0604020202020204" pitchFamily="34" charset="0"/>
            </a:endParaRPr>
          </a:p>
          <a:p>
            <a:pPr>
              <a:tabLst>
                <a:tab pos="457200" algn="l"/>
                <a:tab pos="914400" algn="l"/>
                <a:tab pos="1371600" algn="l"/>
                <a:tab pos="1828800" algn="l"/>
                <a:tab pos="6290945" algn="r"/>
              </a:tabLst>
              <a:defRPr/>
            </a:pPr>
            <a:r>
              <a:rPr lang="en-GB" sz="1600" dirty="0">
                <a:solidFill>
                  <a:schemeClr val="bg1"/>
                </a:solidFill>
                <a:latin typeface="Arial" panose="020B0604020202020204" pitchFamily="34" charset="0"/>
                <a:cs typeface="Arial" panose="020B0604020202020204" pitchFamily="34" charset="0"/>
              </a:rPr>
              <a:t>The Reading Circle is a comprehensive </a:t>
            </a:r>
            <a:r>
              <a:rPr lang="en-GB" sz="1600" dirty="0">
                <a:solidFill>
                  <a:schemeClr val="bg1"/>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downloadable resource</a:t>
            </a:r>
            <a:r>
              <a:rPr lang="en-GB" sz="1600" dirty="0">
                <a:solidFill>
                  <a:srgbClr val="467886"/>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 </a:t>
            </a:r>
            <a:r>
              <a:rPr lang="en-GB" sz="1600" dirty="0">
                <a:solidFill>
                  <a:schemeClr val="bg1"/>
                </a:solidFill>
                <a:latin typeface="Arial" panose="020B0604020202020204" pitchFamily="34" charset="0"/>
                <a:cs typeface="Arial" panose="020B0604020202020204" pitchFamily="34" charset="0"/>
              </a:rPr>
              <a:t>designed to help educators gain an understanding of how literacy skills have developed for the child or young person they are working with who may be experiencing literacy difficulties. </a:t>
            </a:r>
          </a:p>
          <a:p>
            <a:pPr defTabSz="457200">
              <a:lnSpc>
                <a:spcPct val="100000"/>
              </a:lnSpc>
              <a:spcBef>
                <a:spcPts val="0"/>
              </a:spcBef>
              <a:tabLst>
                <a:tab pos="457200" algn="l"/>
                <a:tab pos="914400" algn="l"/>
                <a:tab pos="1371600" algn="l"/>
                <a:tab pos="1828800" algn="l"/>
                <a:tab pos="6290945" algn="r"/>
              </a:tabLst>
              <a:defRPr/>
            </a:pPr>
            <a:endParaRPr lang="en-GB" sz="1600" dirty="0">
              <a:solidFill>
                <a:schemeClr val="bg1"/>
              </a:solidFill>
              <a:latin typeface="Arial" panose="020B0604020202020204" pitchFamily="34" charset="0"/>
              <a:cs typeface="Arial" panose="020B0604020202020204" pitchFamily="34" charset="0"/>
            </a:endParaRPr>
          </a:p>
          <a:p>
            <a:pPr>
              <a:tabLst>
                <a:tab pos="457200" algn="l"/>
                <a:tab pos="914400" algn="l"/>
                <a:tab pos="1371600" algn="l"/>
                <a:tab pos="1828800" algn="l"/>
                <a:tab pos="6290945" algn="r"/>
              </a:tabLst>
              <a:defRPr/>
            </a:pPr>
            <a:r>
              <a:rPr lang="en-GB" sz="1600" dirty="0">
                <a:solidFill>
                  <a:schemeClr val="bg1"/>
                </a:solidFill>
                <a:latin typeface="Arial" panose="020B0604020202020204" pitchFamily="34" charset="0"/>
                <a:cs typeface="Arial" panose="020B0604020202020204" pitchFamily="34" charset="0"/>
              </a:rPr>
              <a:t>The Reading Circle can be used in early learning, primary and secondary settings and may also be beneficial for children and young people for whom English is not their first language, as well as for adults. Developing as a reader is linked to positive attitudes and experiences, as well as skills. Curriculum for Excellence recognises the fundamental importance of reading for enjoyment within the reading experiences and outcomes.</a:t>
            </a:r>
            <a:r>
              <a:rPr lang="en-GB" sz="1600" dirty="0">
                <a:solidFill>
                  <a:schemeClr val="bg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 </a:t>
            </a:r>
          </a:p>
          <a:p>
            <a:pPr>
              <a:tabLst>
                <a:tab pos="457200" algn="l"/>
                <a:tab pos="914400" algn="l"/>
                <a:tab pos="1371600" algn="l"/>
                <a:tab pos="1828800" algn="l"/>
                <a:tab pos="6290945" algn="r"/>
              </a:tabLst>
              <a:defRPr/>
            </a:pPr>
            <a:endParaRPr lang="en-GB" sz="1600" dirty="0">
              <a:solidFill>
                <a:schemeClr val="bg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endParaRPr>
          </a:p>
          <a:p>
            <a:r>
              <a:rPr lang="en-GB" sz="1600" dirty="0">
                <a:solidFill>
                  <a:schemeClr val="bg1"/>
                </a:solidFill>
                <a:latin typeface="Arial" panose="020B0604020202020204" pitchFamily="34" charset="0"/>
                <a:cs typeface="Arial" panose="020B0604020202020204" pitchFamily="34" charset="0"/>
              </a:rPr>
              <a:t>The Reading Circle provides:</a:t>
            </a:r>
          </a:p>
          <a:p>
            <a:pPr marL="285750" indent="-28575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Descriptions of the key areas involved in the acquisition of reading skills</a:t>
            </a:r>
          </a:p>
          <a:p>
            <a:pPr marL="285750" indent="-28575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Approaches to help understand and support reading difficulties</a:t>
            </a:r>
          </a:p>
          <a:p>
            <a:pPr marL="285750" indent="-28575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A discussion/planning tool to record discussions with colleagues, staff and, where appropriate, the learner. The planning tool can highlight strengths and difficulties and offer guidance to plan the next steps appropriately.</a:t>
            </a:r>
          </a:p>
        </p:txBody>
      </p:sp>
    </p:spTree>
    <p:extLst>
      <p:ext uri="{BB962C8B-B14F-4D97-AF65-F5344CB8AC3E}">
        <p14:creationId xmlns:p14="http://schemas.microsoft.com/office/powerpoint/2010/main" val="828708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16990F-8773-1F13-A0D8-85A56FB14BBB}"/>
              </a:ext>
            </a:extLst>
          </p:cNvPr>
          <p:cNvSpPr txBox="1"/>
          <p:nvPr/>
        </p:nvSpPr>
        <p:spPr>
          <a:xfrm>
            <a:off x="428445" y="4688141"/>
            <a:ext cx="2079415" cy="400110"/>
          </a:xfrm>
          <a:prstGeom prst="rect">
            <a:avLst/>
          </a:prstGeom>
          <a:noFill/>
        </p:spPr>
        <p:txBody>
          <a:bodyPr wrap="none" rtlCol="0">
            <a:spAutoFit/>
          </a:bodyPr>
          <a:lstStyle/>
          <a:p>
            <a:r>
              <a:rPr lang="en-GB" sz="2000" dirty="0">
                <a:latin typeface="Arial" panose="020B0604020202020204" pitchFamily="34" charset="0"/>
                <a:cs typeface="Arial" panose="020B0604020202020204" pitchFamily="34" charset="0"/>
              </a:rPr>
              <a:t>September 2025</a:t>
            </a:r>
          </a:p>
        </p:txBody>
      </p:sp>
      <p:pic>
        <p:nvPicPr>
          <p:cNvPr id="4" name="Picture 3" descr="Scottish Government logo&#10;&#10;">
            <a:extLst>
              <a:ext uri="{FF2B5EF4-FFF2-40B4-BE49-F238E27FC236}">
                <a16:creationId xmlns:a16="http://schemas.microsoft.com/office/drawing/2014/main" id="{7307CB48-762D-7E0F-A559-DAD3ECFCEA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0465" y="5424814"/>
            <a:ext cx="4866861" cy="730029"/>
          </a:xfrm>
          <a:prstGeom prst="rect">
            <a:avLst/>
          </a:prstGeom>
        </p:spPr>
      </p:pic>
      <p:pic>
        <p:nvPicPr>
          <p:cNvPr id="2" name="Picture 1" descr="Education Scotland / Foghlam Alba logo.">
            <a:extLst>
              <a:ext uri="{FF2B5EF4-FFF2-40B4-BE49-F238E27FC236}">
                <a16:creationId xmlns:a16="http://schemas.microsoft.com/office/drawing/2014/main" id="{8E5ECF7B-5CCA-F3CD-33CC-4915446538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13744" y="5319437"/>
            <a:ext cx="2235710" cy="940782"/>
          </a:xfrm>
          <a:prstGeom prst="rect">
            <a:avLst/>
          </a:prstGeom>
        </p:spPr>
      </p:pic>
    </p:spTree>
    <p:extLst>
      <p:ext uri="{BB962C8B-B14F-4D97-AF65-F5344CB8AC3E}">
        <p14:creationId xmlns:p14="http://schemas.microsoft.com/office/powerpoint/2010/main" val="1559634593"/>
      </p:ext>
    </p:extLst>
  </p:cSld>
  <p:clrMapOvr>
    <a:masterClrMapping/>
  </p:clrMapOvr>
</p:sld>
</file>

<file path=ppt/theme/theme1.xml><?xml version="1.0" encoding="utf-8"?>
<a:theme xmlns:a="http://schemas.openxmlformats.org/drawingml/2006/main" name="Office Theme">
  <a:themeElements>
    <a:clrScheme name="Custom 1">
      <a:dk1>
        <a:srgbClr val="153D64"/>
      </a:dk1>
      <a:lt1>
        <a:sysClr val="window" lastClr="FFFFFF"/>
      </a:lt1>
      <a:dk2>
        <a:srgbClr val="0E2841"/>
      </a:dk2>
      <a:lt2>
        <a:srgbClr val="E8E8E8"/>
      </a:lt2>
      <a:accent1>
        <a:srgbClr val="196B24"/>
      </a:accent1>
      <a:accent2>
        <a:srgbClr val="4EA72E"/>
      </a:accent2>
      <a:accent3>
        <a:srgbClr val="156082"/>
      </a:accent3>
      <a:accent4>
        <a:srgbClr val="0F9ED5"/>
      </a:accent4>
      <a:accent5>
        <a:srgbClr val="A02B93"/>
      </a:accent5>
      <a:accent6>
        <a:srgbClr val="E97132"/>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45608cc-4df1-4775-876c-4ceff46c2ce6" xsi:nil="true"/>
    <lcf76f155ced4ddcb4097134ff3c332f xmlns="268ba956-f75e-4902-b00d-6af1be0694b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C420D5D12A8C745A7A141AC2792FAA0" ma:contentTypeVersion="19" ma:contentTypeDescription="Create a new document." ma:contentTypeScope="" ma:versionID="81f42f1d2e4d71d55c07bbcd3c525d00">
  <xsd:schema xmlns:xsd="http://www.w3.org/2001/XMLSchema" xmlns:xs="http://www.w3.org/2001/XMLSchema" xmlns:p="http://schemas.microsoft.com/office/2006/metadata/properties" xmlns:ns2="268ba956-f75e-4902-b00d-6af1be0694b8" xmlns:ns3="645608cc-4df1-4775-876c-4ceff46c2ce6" targetNamespace="http://schemas.microsoft.com/office/2006/metadata/properties" ma:root="true" ma:fieldsID="c9ddb2a0b7663551c2cfd9600b9250e5" ns2:_="" ns3:_="">
    <xsd:import namespace="268ba956-f75e-4902-b00d-6af1be0694b8"/>
    <xsd:import namespace="645608cc-4df1-4775-876c-4ceff46c2ce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8ba956-f75e-4902-b00d-6af1be0694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c989c2f-39f1-43da-b6f6-2c99c4818ae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45608cc-4df1-4775-876c-4ceff46c2ce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84470ed-cb8b-43b3-9d63-c1eab69566be}" ma:internalName="TaxCatchAll" ma:showField="CatchAllData" ma:web="645608cc-4df1-4775-876c-4ceff46c2ce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3A6DA0E-7897-4965-A63E-4944A07857B0}">
  <ds:schemaRefs>
    <ds:schemaRef ds:uri="http://schemas.microsoft.com/office/infopath/2007/PartnerControls"/>
    <ds:schemaRef ds:uri="268ba956-f75e-4902-b00d-6af1be0694b8"/>
    <ds:schemaRef ds:uri="http://schemas.openxmlformats.org/package/2006/metadata/core-properties"/>
    <ds:schemaRef ds:uri="http://purl.org/dc/terms/"/>
    <ds:schemaRef ds:uri="http://purl.org/dc/elements/1.1/"/>
    <ds:schemaRef ds:uri="http://www.w3.org/XML/1998/namespace"/>
    <ds:schemaRef ds:uri="645608cc-4df1-4775-876c-4ceff46c2ce6"/>
    <ds:schemaRef ds:uri="http://schemas.microsoft.com/office/2006/documentManagement/typ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D75FFA9F-D96E-490B-B794-E3470DE7707B}">
  <ds:schemaRefs>
    <ds:schemaRef ds:uri="http://schemas.microsoft.com/sharepoint/v3/contenttype/forms"/>
  </ds:schemaRefs>
</ds:datastoreItem>
</file>

<file path=customXml/itemProps3.xml><?xml version="1.0" encoding="utf-8"?>
<ds:datastoreItem xmlns:ds="http://schemas.openxmlformats.org/officeDocument/2006/customXml" ds:itemID="{D9E9E5BF-3EE9-4DA3-897F-A907999551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8ba956-f75e-4902-b00d-6af1be0694b8"/>
    <ds:schemaRef ds:uri="645608cc-4df1-4775-876c-4ceff46c2c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1801</TotalTime>
  <Words>1671</Words>
  <Application>Microsoft Office PowerPoint</Application>
  <PresentationFormat>Widescreen</PresentationFormat>
  <Paragraphs>125</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Support for Dyslexia in Scottish Schools: Policy Guidelines and Available Resources </vt:lpstr>
      <vt:lpstr>Adoption of the Scottish Working Definition of Dyslexia   To achieve a national approach to supporting children and young people with dyslexia it is recommended that all Education Authorities, teaching professionals and school staff make use of the Scottish Working Definition of Dyslexia.   The definition has been developed by the Scottish Government, Dyslexia Scotland, the Cross-Party Group on Dyslexia in the Scottish Parliament and a wide range of stakeholders. This includes agreement from the Association of Scottish Principal Educational Psychologists to use the working definition.    The aim of the working definition is to provide a description of the range of indicators and characteristics of dyslexia as helpful guidance for educational practitioners, children, parents/carers and others. </vt:lpstr>
      <vt:lpstr> Use of the Addressing Dyslexia Toolkit   The Addressing Dyslexia Toolkit is a free comprehensive online resource for all who are involved in the identification and support of learners aged 3-18 years who are showing signs of literacy difficulties. The website is funded by the Scottish Government, managed by Dyslexia Scotland and chaired by Education Scotland.    The resource provides information for teachers, schools and local authorities on inclusive practice, literacy difficulties and dyslexia. The Toolkit guides users through a child-centred, collaborative process of identification, assessment, support and monitoring of dyslexia.   The Toolkit provides guidance through the steps from initially identifying some early signs of difficulty in literacy development, ensuring appropriate teaching and support, evaluating that support, and where appropriate, considering whether the term dyslexia is appropriate.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Lucinda Fass</dc:creator>
  <cp:lastModifiedBy>Lucinda Fass</cp:lastModifiedBy>
  <cp:revision>6</cp:revision>
  <dcterms:created xsi:type="dcterms:W3CDTF">2025-08-22T11:35:35Z</dcterms:created>
  <dcterms:modified xsi:type="dcterms:W3CDTF">2025-09-24T08:41:50Z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0x010100AC420D5D12A8C745A7A141AC2792FAA0</vt:lpwstr>
  </property>
  <property fmtid="{D5CDD505-2E9C-101B-9397-08002B2CF9AE}" pid="3" name="_MarkAsFinal">
    <vt:bool>true</vt:bool>
  </property>
</Properties>
</file>