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59" r:id="rId8"/>
    <p:sldId id="265" r:id="rId9"/>
    <p:sldId id="260" r:id="rId10"/>
    <p:sldId id="261" r:id="rId11"/>
    <p:sldId id="262" r:id="rId12"/>
    <p:sldId id="263" r:id="rId13"/>
    <p:sldId id="264" r:id="rId14"/>
  </p:sldIdLst>
  <p:sldSz cx="12192000" cy="6858000"/>
  <p:notesSz cx="6858000" cy="9144000"/>
  <p:embeddedFontLst>
    <p:embeddedFont>
      <p:font typeface="Arial Rounded MT Bold" panose="020F0704030504030204" pitchFamily="34"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190"/>
    <a:srgbClr val="DE5753"/>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3819B-8BC7-4233-833F-87164B629DAC}" v="113" dt="2025-09-09T14:32:03.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432"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armichael" userId="310694ae-2817-4bc2-86bc-350fec32f862" providerId="ADAL" clId="{7013819B-8BC7-4233-833F-87164B629DAC}"/>
    <pc:docChg chg="undo custSel delSld modSld">
      <pc:chgData name="Katie Carmichael" userId="310694ae-2817-4bc2-86bc-350fec32f862" providerId="ADAL" clId="{7013819B-8BC7-4233-833F-87164B629DAC}" dt="2025-09-09T14:32:03.509" v="438" actId="47"/>
      <pc:docMkLst>
        <pc:docMk/>
      </pc:docMkLst>
      <pc:sldChg chg="modSp mod">
        <pc:chgData name="Katie Carmichael" userId="310694ae-2817-4bc2-86bc-350fec32f862" providerId="ADAL" clId="{7013819B-8BC7-4233-833F-87164B629DAC}" dt="2025-09-09T12:57:15.982" v="9" actId="20577"/>
        <pc:sldMkLst>
          <pc:docMk/>
          <pc:sldMk cId="2447093242" sldId="258"/>
        </pc:sldMkLst>
        <pc:spChg chg="mod">
          <ac:chgData name="Katie Carmichael" userId="310694ae-2817-4bc2-86bc-350fec32f862" providerId="ADAL" clId="{7013819B-8BC7-4233-833F-87164B629DAC}" dt="2025-09-09T12:57:15.982" v="9" actId="20577"/>
          <ac:spMkLst>
            <pc:docMk/>
            <pc:sldMk cId="2447093242" sldId="258"/>
            <ac:spMk id="9" creationId="{1555C68E-8EB0-E702-CACB-AF0C63F6AFBE}"/>
          </ac:spMkLst>
        </pc:spChg>
      </pc:sldChg>
      <pc:sldChg chg="modSp mod modNotesTx">
        <pc:chgData name="Katie Carmichael" userId="310694ae-2817-4bc2-86bc-350fec32f862" providerId="ADAL" clId="{7013819B-8BC7-4233-833F-87164B629DAC}" dt="2025-09-09T12:59:06.999" v="72" actId="20577"/>
        <pc:sldMkLst>
          <pc:docMk/>
          <pc:sldMk cId="987784131" sldId="259"/>
        </pc:sldMkLst>
        <pc:spChg chg="mod">
          <ac:chgData name="Katie Carmichael" userId="310694ae-2817-4bc2-86bc-350fec32f862" providerId="ADAL" clId="{7013819B-8BC7-4233-833F-87164B629DAC}" dt="2025-09-09T12:58:18.078" v="31" actId="20577"/>
          <ac:spMkLst>
            <pc:docMk/>
            <pc:sldMk cId="987784131" sldId="259"/>
            <ac:spMk id="8" creationId="{A32F8CC0-3486-A97E-2312-4FA3CDD6ED60}"/>
          </ac:spMkLst>
        </pc:spChg>
        <pc:picChg chg="mod">
          <ac:chgData name="Katie Carmichael" userId="310694ae-2817-4bc2-86bc-350fec32f862" providerId="ADAL" clId="{7013819B-8BC7-4233-833F-87164B629DAC}" dt="2025-09-09T12:58:26.472" v="32" actId="1076"/>
          <ac:picMkLst>
            <pc:docMk/>
            <pc:sldMk cId="987784131" sldId="259"/>
            <ac:picMk id="4" creationId="{151F66AE-46DE-D9F0-F167-6083FA941790}"/>
          </ac:picMkLst>
        </pc:picChg>
      </pc:sldChg>
      <pc:sldChg chg="addSp delSp modSp mod delAnim modNotesTx">
        <pc:chgData name="Katie Carmichael" userId="310694ae-2817-4bc2-86bc-350fec32f862" providerId="ADAL" clId="{7013819B-8BC7-4233-833F-87164B629DAC}" dt="2025-09-09T14:30:08.353" v="437" actId="1035"/>
        <pc:sldMkLst>
          <pc:docMk/>
          <pc:sldMk cId="2321297637" sldId="260"/>
        </pc:sldMkLst>
        <pc:spChg chg="del">
          <ac:chgData name="Katie Carmichael" userId="310694ae-2817-4bc2-86bc-350fec32f862" providerId="ADAL" clId="{7013819B-8BC7-4233-833F-87164B629DAC}" dt="2025-09-09T13:00:21.204" v="106" actId="478"/>
          <ac:spMkLst>
            <pc:docMk/>
            <pc:sldMk cId="2321297637" sldId="260"/>
            <ac:spMk id="6" creationId="{D7FD0F2D-DE3F-3E25-1420-8A643A57E43C}"/>
          </ac:spMkLst>
        </pc:spChg>
        <pc:spChg chg="mod">
          <ac:chgData name="Katie Carmichael" userId="310694ae-2817-4bc2-86bc-350fec32f862" providerId="ADAL" clId="{7013819B-8BC7-4233-833F-87164B629DAC}" dt="2025-09-09T13:00:52.072" v="141" actId="20577"/>
          <ac:spMkLst>
            <pc:docMk/>
            <pc:sldMk cId="2321297637" sldId="260"/>
            <ac:spMk id="8" creationId="{BB19E4DD-3362-B526-374E-B6617A96C14B}"/>
          </ac:spMkLst>
        </pc:spChg>
        <pc:picChg chg="add mod ord">
          <ac:chgData name="Katie Carmichael" userId="310694ae-2817-4bc2-86bc-350fec32f862" providerId="ADAL" clId="{7013819B-8BC7-4233-833F-87164B629DAC}" dt="2025-09-09T14:30:08.353" v="437" actId="1035"/>
          <ac:picMkLst>
            <pc:docMk/>
            <pc:sldMk cId="2321297637" sldId="260"/>
            <ac:picMk id="3" creationId="{1043EAA9-5C6C-43C3-F1A9-69C3B45F7D1C}"/>
          </ac:picMkLst>
        </pc:picChg>
        <pc:picChg chg="del">
          <ac:chgData name="Katie Carmichael" userId="310694ae-2817-4bc2-86bc-350fec32f862" providerId="ADAL" clId="{7013819B-8BC7-4233-833F-87164B629DAC}" dt="2025-09-09T13:00:14.302" v="103" actId="478"/>
          <ac:picMkLst>
            <pc:docMk/>
            <pc:sldMk cId="2321297637" sldId="260"/>
            <ac:picMk id="5" creationId="{4402F8C2-7F53-1293-8D27-8E261930B328}"/>
          </ac:picMkLst>
        </pc:picChg>
        <pc:picChg chg="del">
          <ac:chgData name="Katie Carmichael" userId="310694ae-2817-4bc2-86bc-350fec32f862" providerId="ADAL" clId="{7013819B-8BC7-4233-833F-87164B629DAC}" dt="2025-09-09T13:00:19.130" v="105" actId="478"/>
          <ac:picMkLst>
            <pc:docMk/>
            <pc:sldMk cId="2321297637" sldId="260"/>
            <ac:picMk id="9" creationId="{3B07E785-8DE7-8400-D16C-0D8DCBFCF341}"/>
          </ac:picMkLst>
        </pc:picChg>
        <pc:picChg chg="mod">
          <ac:chgData name="Katie Carmichael" userId="310694ae-2817-4bc2-86bc-350fec32f862" providerId="ADAL" clId="{7013819B-8BC7-4233-833F-87164B629DAC}" dt="2025-09-09T13:00:57.599" v="142" actId="1076"/>
          <ac:picMkLst>
            <pc:docMk/>
            <pc:sldMk cId="2321297637" sldId="260"/>
            <ac:picMk id="10" creationId="{F31C5EC7-9F69-1495-7F05-5C88F78E1FDE}"/>
          </ac:picMkLst>
        </pc:picChg>
      </pc:sldChg>
      <pc:sldChg chg="modSp mod modNotesTx">
        <pc:chgData name="Katie Carmichael" userId="310694ae-2817-4bc2-86bc-350fec32f862" providerId="ADAL" clId="{7013819B-8BC7-4233-833F-87164B629DAC}" dt="2025-09-09T13:01:45.451" v="243" actId="20577"/>
        <pc:sldMkLst>
          <pc:docMk/>
          <pc:sldMk cId="452994142" sldId="261"/>
        </pc:sldMkLst>
        <pc:spChg chg="mod">
          <ac:chgData name="Katie Carmichael" userId="310694ae-2817-4bc2-86bc-350fec32f862" providerId="ADAL" clId="{7013819B-8BC7-4233-833F-87164B629DAC}" dt="2025-09-09T13:01:45.451" v="243" actId="20577"/>
          <ac:spMkLst>
            <pc:docMk/>
            <pc:sldMk cId="452994142" sldId="261"/>
            <ac:spMk id="6" creationId="{539B9C97-4E30-6B41-7E53-2EFFEF591971}"/>
          </ac:spMkLst>
        </pc:spChg>
      </pc:sldChg>
      <pc:sldChg chg="modSp mod modNotesTx">
        <pc:chgData name="Katie Carmichael" userId="310694ae-2817-4bc2-86bc-350fec32f862" providerId="ADAL" clId="{7013819B-8BC7-4233-833F-87164B629DAC}" dt="2025-09-09T13:04:20.436" v="305" actId="1076"/>
        <pc:sldMkLst>
          <pc:docMk/>
          <pc:sldMk cId="3791652842" sldId="262"/>
        </pc:sldMkLst>
        <pc:spChg chg="mod">
          <ac:chgData name="Katie Carmichael" userId="310694ae-2817-4bc2-86bc-350fec32f862" providerId="ADAL" clId="{7013819B-8BC7-4233-833F-87164B629DAC}" dt="2025-09-09T13:03:57.391" v="274" actId="20577"/>
          <ac:spMkLst>
            <pc:docMk/>
            <pc:sldMk cId="3791652842" sldId="262"/>
            <ac:spMk id="8" creationId="{569B3257-CD84-1CDC-0375-6C2395620A7E}"/>
          </ac:spMkLst>
        </pc:spChg>
        <pc:picChg chg="mod">
          <ac:chgData name="Katie Carmichael" userId="310694ae-2817-4bc2-86bc-350fec32f862" providerId="ADAL" clId="{7013819B-8BC7-4233-833F-87164B629DAC}" dt="2025-09-09T13:04:20.436" v="305" actId="1076"/>
          <ac:picMkLst>
            <pc:docMk/>
            <pc:sldMk cId="3791652842" sldId="262"/>
            <ac:picMk id="4" creationId="{12EFF7A2-222B-7C45-5B32-F6B745709EEF}"/>
          </ac:picMkLst>
        </pc:picChg>
      </pc:sldChg>
      <pc:sldChg chg="modSp mod modNotesTx">
        <pc:chgData name="Katie Carmichael" userId="310694ae-2817-4bc2-86bc-350fec32f862" providerId="ADAL" clId="{7013819B-8BC7-4233-833F-87164B629DAC}" dt="2025-09-09T14:27:00.864" v="392" actId="20577"/>
        <pc:sldMkLst>
          <pc:docMk/>
          <pc:sldMk cId="2588223961" sldId="263"/>
        </pc:sldMkLst>
        <pc:spChg chg="mod">
          <ac:chgData name="Katie Carmichael" userId="310694ae-2817-4bc2-86bc-350fec32f862" providerId="ADAL" clId="{7013819B-8BC7-4233-833F-87164B629DAC}" dt="2025-09-09T14:27:00.864" v="392" actId="20577"/>
          <ac:spMkLst>
            <pc:docMk/>
            <pc:sldMk cId="2588223961" sldId="263"/>
            <ac:spMk id="6" creationId="{8E892190-8FF0-FE27-6374-E7A60619E08B}"/>
          </ac:spMkLst>
        </pc:spChg>
      </pc:sldChg>
      <pc:sldChg chg="modSp mod modNotesTx">
        <pc:chgData name="Katie Carmichael" userId="310694ae-2817-4bc2-86bc-350fec32f862" providerId="ADAL" clId="{7013819B-8BC7-4233-833F-87164B629DAC}" dt="2025-09-09T12:59:56.598" v="100" actId="20577"/>
        <pc:sldMkLst>
          <pc:docMk/>
          <pc:sldMk cId="3563102157" sldId="265"/>
        </pc:sldMkLst>
        <pc:spChg chg="mod">
          <ac:chgData name="Katie Carmichael" userId="310694ae-2817-4bc2-86bc-350fec32f862" providerId="ADAL" clId="{7013819B-8BC7-4233-833F-87164B629DAC}" dt="2025-09-09T12:59:20.118" v="98" actId="20577"/>
          <ac:spMkLst>
            <pc:docMk/>
            <pc:sldMk cId="3563102157" sldId="265"/>
            <ac:spMk id="9" creationId="{443559A9-2AFF-D1C7-6327-A7BAF1142533}"/>
          </ac:spMkLst>
        </pc:spChg>
      </pc:sldChg>
      <pc:sldChg chg="del">
        <pc:chgData name="Katie Carmichael" userId="310694ae-2817-4bc2-86bc-350fec32f862" providerId="ADAL" clId="{7013819B-8BC7-4233-833F-87164B629DAC}" dt="2025-09-09T14:32:03.509" v="438" actId="47"/>
        <pc:sldMkLst>
          <pc:docMk/>
          <pc:sldMk cId="3649817774"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26AB5-5650-4CA7-AAB8-1383A8FB696C}"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F0DF7-6451-4081-A1A6-B9E3491E4B28}" type="slidenum">
              <a:rPr lang="en-GB" smtClean="0"/>
              <a:t>‹#›</a:t>
            </a:fld>
            <a:endParaRPr lang="en-GB"/>
          </a:p>
        </p:txBody>
      </p:sp>
    </p:spTree>
    <p:extLst>
      <p:ext uri="{BB962C8B-B14F-4D97-AF65-F5344CB8AC3E}">
        <p14:creationId xmlns:p14="http://schemas.microsoft.com/office/powerpoint/2010/main" val="234509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a:solidFill>
                  <a:schemeClr val="tx1"/>
                </a:solidFill>
                <a:effectLst/>
                <a:latin typeface="Century Gothic" panose="020B0502020202020204" pitchFamily="34" charset="0"/>
                <a:ea typeface="+mn-ea"/>
                <a:cs typeface="+mn-cs"/>
              </a:rPr>
              <a:t>This Dyslexia Awareness Week Scotland we’re busting myths about dyslexia!</a:t>
            </a:r>
          </a:p>
          <a:p>
            <a:endParaRPr lang="en-GB" sz="1400" kern="1200">
              <a:solidFill>
                <a:schemeClr val="tx1"/>
              </a:solidFill>
              <a:effectLst/>
              <a:latin typeface="Century Gothic" panose="020B0502020202020204" pitchFamily="34" charset="0"/>
              <a:ea typeface="+mn-ea"/>
              <a:cs typeface="+mn-cs"/>
            </a:endParaRPr>
          </a:p>
          <a:p>
            <a:r>
              <a:rPr lang="en-GB" sz="1400" kern="1200">
                <a:solidFill>
                  <a:schemeClr val="tx1"/>
                </a:solidFill>
                <a:effectLst/>
                <a:latin typeface="Century Gothic" panose="020B0502020202020204" pitchFamily="34" charset="0"/>
                <a:ea typeface="+mn-ea"/>
                <a:cs typeface="+mn-cs"/>
              </a:rPr>
              <a:t>Scotland will only become a dyslexia-friendly country when everyone knows what dyslexia is - and isn’t.</a:t>
            </a:r>
          </a:p>
          <a:p>
            <a:endParaRPr lang="en-GB" sz="1400" kern="1200">
              <a:solidFill>
                <a:schemeClr val="tx1"/>
              </a:solidFill>
              <a:effectLst/>
              <a:latin typeface="Century Gothic" panose="020B0502020202020204" pitchFamily="34" charset="0"/>
              <a:ea typeface="+mn-ea"/>
              <a:cs typeface="+mn-cs"/>
            </a:endParaRPr>
          </a:p>
          <a:p>
            <a:r>
              <a:rPr lang="en-GB" sz="1400" kern="1200">
                <a:solidFill>
                  <a:schemeClr val="tx1"/>
                </a:solidFill>
                <a:effectLst/>
                <a:latin typeface="Century Gothic" panose="020B0502020202020204" pitchFamily="34" charset="0"/>
                <a:ea typeface="+mn-ea"/>
                <a:cs typeface="+mn-cs"/>
              </a:rPr>
              <a:t>What you think you know about dyslexia could be wrong. This presentation will help you learn the facts.</a:t>
            </a:r>
          </a:p>
          <a:p>
            <a:endParaRPr lang="en-GB" sz="1200" b="1">
              <a:latin typeface="Century Gothic" panose="020B0502020202020204" pitchFamily="34" charset="0"/>
            </a:endParaRPr>
          </a:p>
          <a:p>
            <a:endParaRPr lang="en-GB">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9F5F0DF7-6451-4081-A1A6-B9E3491E4B28}" type="slidenum">
              <a:rPr lang="en-GB" smtClean="0"/>
              <a:t>1</a:t>
            </a:fld>
            <a:endParaRPr lang="en-GB"/>
          </a:p>
        </p:txBody>
      </p:sp>
    </p:spTree>
    <p:extLst>
      <p:ext uri="{BB962C8B-B14F-4D97-AF65-F5344CB8AC3E}">
        <p14:creationId xmlns:p14="http://schemas.microsoft.com/office/powerpoint/2010/main" val="75416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Century Gothic" panose="020B0502020202020204" pitchFamily="34" charset="0"/>
              </a:rPr>
              <a:t>Be a myth buster! </a:t>
            </a:r>
          </a:p>
          <a:p>
            <a:r>
              <a:rPr lang="en-GB" sz="1600">
                <a:latin typeface="Century Gothic" panose="020B0502020202020204" pitchFamily="34" charset="0"/>
              </a:rPr>
              <a:t>Go to dyslexiascotland.org.uk/dyslexia-awareness-week, learn the facts and share your knowledge. We’ll make Scotland a dyslexia-friendly country together.</a:t>
            </a:r>
          </a:p>
        </p:txBody>
      </p:sp>
      <p:sp>
        <p:nvSpPr>
          <p:cNvPr id="4" name="Slide Number Placeholder 3"/>
          <p:cNvSpPr>
            <a:spLocks noGrp="1"/>
          </p:cNvSpPr>
          <p:nvPr>
            <p:ph type="sldNum" sz="quarter" idx="5"/>
          </p:nvPr>
        </p:nvSpPr>
        <p:spPr/>
        <p:txBody>
          <a:bodyPr/>
          <a:lstStyle/>
          <a:p>
            <a:fld id="{9F5F0DF7-6451-4081-A1A6-B9E3491E4B28}" type="slidenum">
              <a:rPr lang="en-GB" smtClean="0"/>
              <a:t>10</a:t>
            </a:fld>
            <a:endParaRPr lang="en-GB"/>
          </a:p>
        </p:txBody>
      </p:sp>
    </p:spTree>
    <p:extLst>
      <p:ext uri="{BB962C8B-B14F-4D97-AF65-F5344CB8AC3E}">
        <p14:creationId xmlns:p14="http://schemas.microsoft.com/office/powerpoint/2010/main" val="134330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latin typeface="Century Gothic" panose="020B0502020202020204" pitchFamily="34" charset="0"/>
              </a:rPr>
              <a:t>Do people grow out of dyslexia?</a:t>
            </a:r>
          </a:p>
          <a:p>
            <a:endParaRPr lang="en-GB" sz="1400">
              <a:latin typeface="Century Gothic" panose="020B0502020202020204" pitchFamily="34" charset="0"/>
            </a:endParaRPr>
          </a:p>
          <a:p>
            <a:r>
              <a:rPr lang="en-GB" sz="1400">
                <a:latin typeface="Century Gothic" panose="020B0502020202020204" pitchFamily="34" charset="0"/>
              </a:rPr>
              <a:t>No, it’s a myth!</a:t>
            </a:r>
          </a:p>
          <a:p>
            <a:endParaRPr lang="en-GB" sz="1400">
              <a:latin typeface="Century Gothic" panose="020B0502020202020204" pitchFamily="34" charset="0"/>
            </a:endParaRPr>
          </a:p>
          <a:p>
            <a:endParaRPr lang="en-GB" sz="1400">
              <a:latin typeface="Century Gothic" panose="020B0502020202020204" pitchFamily="34" charset="0"/>
            </a:endParaRPr>
          </a:p>
          <a:p>
            <a:endParaRPr lang="en-GB"/>
          </a:p>
          <a:p>
            <a:pPr rtl="0"/>
            <a:endParaRPr lang="en-GB" sz="1200" b="0" i="0" u="none" strike="noStrike" kern="1200" baseline="30000">
              <a:solidFill>
                <a:schemeClr val="tx1"/>
              </a:solidFill>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9F5F0DF7-6451-4081-A1A6-B9E3491E4B28}" type="slidenum">
              <a:rPr lang="en-GB" smtClean="0"/>
              <a:t>2</a:t>
            </a:fld>
            <a:endParaRPr lang="en-GB"/>
          </a:p>
        </p:txBody>
      </p:sp>
    </p:spTree>
    <p:extLst>
      <p:ext uri="{BB962C8B-B14F-4D97-AF65-F5344CB8AC3E}">
        <p14:creationId xmlns:p14="http://schemas.microsoft.com/office/powerpoint/2010/main" val="274401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kern="1200">
                <a:solidFill>
                  <a:schemeClr val="tx1"/>
                </a:solidFill>
                <a:effectLst/>
                <a:latin typeface="+mn-lt"/>
                <a:ea typeface="+mn-ea"/>
                <a:cs typeface="+mn-cs"/>
              </a:rPr>
              <a:t>Dyslexia is lifelong but the important thing to remember is that most people with dyslexia develop ways to overcome the difficulties. With the right support and inclusive learning and working environments, people with dyslexia can find new ways to achieve their full potential.   </a:t>
            </a:r>
          </a:p>
          <a:p>
            <a:pPr rtl="0"/>
            <a:endParaRPr lang="en-GB" sz="3200" b="0" i="0" u="none" strike="noStrike" kern="1200" baseline="30000">
              <a:solidFill>
                <a:schemeClr val="tx1"/>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9F5F0DF7-6451-4081-A1A6-B9E3491E4B28}" type="slidenum">
              <a:rPr lang="en-GB" smtClean="0"/>
              <a:t>3</a:t>
            </a:fld>
            <a:endParaRPr lang="en-GB"/>
          </a:p>
        </p:txBody>
      </p:sp>
    </p:spTree>
    <p:extLst>
      <p:ext uri="{BB962C8B-B14F-4D97-AF65-F5344CB8AC3E}">
        <p14:creationId xmlns:p14="http://schemas.microsoft.com/office/powerpoint/2010/main" val="18166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5D81-F41A-68B8-0615-E7C820993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5DEF1-900A-61A2-D7B0-E1945B0E0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7CDCF-27D5-0F74-AC61-EADB2564902A}"/>
              </a:ext>
            </a:extLst>
          </p:cNvPr>
          <p:cNvSpPr>
            <a:spLocks noGrp="1"/>
          </p:cNvSpPr>
          <p:nvPr>
            <p:ph type="body" idx="1"/>
          </p:nvPr>
        </p:nvSpPr>
        <p:spPr/>
        <p:txBody>
          <a:bodyPr/>
          <a:lstStyle/>
          <a:p>
            <a:r>
              <a:rPr lang="en-GB" sz="1400">
                <a:latin typeface="Century Gothic" panose="020B0502020202020204" pitchFamily="34" charset="0"/>
              </a:rPr>
              <a:t>Does dyslexia only affect boys?</a:t>
            </a:r>
          </a:p>
          <a:p>
            <a:endParaRPr lang="en-GB" sz="1400">
              <a:latin typeface="Century Gothic" panose="020B0502020202020204" pitchFamily="34" charset="0"/>
            </a:endParaRPr>
          </a:p>
          <a:p>
            <a:r>
              <a:rPr lang="en-GB" sz="1400">
                <a:latin typeface="Century Gothic" panose="020B0502020202020204" pitchFamily="34" charset="0"/>
              </a:rPr>
              <a:t>No, it’s a myth! </a:t>
            </a:r>
            <a:endParaRPr lang="en-GB"/>
          </a:p>
          <a:p>
            <a:endParaRPr lang="en-GB"/>
          </a:p>
          <a:p>
            <a:pPr rtl="0"/>
            <a:endParaRPr lang="en-GB" sz="1200" b="0" i="0" u="none" strike="noStrike" kern="1200" baseline="30000">
              <a:solidFill>
                <a:schemeClr val="tx1"/>
              </a:solidFill>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D1D6600A-6AED-5692-B274-92D0219BC080}"/>
              </a:ext>
            </a:extLst>
          </p:cNvPr>
          <p:cNvSpPr>
            <a:spLocks noGrp="1"/>
          </p:cNvSpPr>
          <p:nvPr>
            <p:ph type="sldNum" sz="quarter" idx="5"/>
          </p:nvPr>
        </p:nvSpPr>
        <p:spPr/>
        <p:txBody>
          <a:bodyPr/>
          <a:lstStyle/>
          <a:p>
            <a:fld id="{9F5F0DF7-6451-4081-A1A6-B9E3491E4B28}" type="slidenum">
              <a:rPr lang="en-GB" smtClean="0"/>
              <a:t>4</a:t>
            </a:fld>
            <a:endParaRPr lang="en-GB"/>
          </a:p>
        </p:txBody>
      </p:sp>
    </p:spTree>
    <p:extLst>
      <p:ext uri="{BB962C8B-B14F-4D97-AF65-F5344CB8AC3E}">
        <p14:creationId xmlns:p14="http://schemas.microsoft.com/office/powerpoint/2010/main" val="2099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3CA8-DFF5-4D5B-91EB-9A829EFBA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29382-D5D5-4165-3EC1-B56AFAA86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E4AA7-EBFC-364A-9F43-6A40B6A2AB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Both males and females can be dyslexic. Despite this, in our recent study, Dyslexia Scotland found out that girls and women are identified on average two years later than boys and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CC7EBB20-0634-466A-2D98-57D4593D1E63}"/>
              </a:ext>
            </a:extLst>
          </p:cNvPr>
          <p:cNvSpPr>
            <a:spLocks noGrp="1"/>
          </p:cNvSpPr>
          <p:nvPr>
            <p:ph type="sldNum" sz="quarter" idx="5"/>
          </p:nvPr>
        </p:nvSpPr>
        <p:spPr/>
        <p:txBody>
          <a:bodyPr/>
          <a:lstStyle/>
          <a:p>
            <a:fld id="{9F5F0DF7-6451-4081-A1A6-B9E3491E4B28}" type="slidenum">
              <a:rPr lang="en-GB" smtClean="0"/>
              <a:t>5</a:t>
            </a:fld>
            <a:endParaRPr lang="en-GB"/>
          </a:p>
        </p:txBody>
      </p:sp>
    </p:spTree>
    <p:extLst>
      <p:ext uri="{BB962C8B-B14F-4D97-AF65-F5344CB8AC3E}">
        <p14:creationId xmlns:p14="http://schemas.microsoft.com/office/powerpoint/2010/main" val="291735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04432-8BA2-D442-275B-7B8BF8086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73BD3-4886-2CC8-9CB0-FDAC6F552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36E42-7F90-B4FF-01F6-AF53D9AD565E}"/>
              </a:ext>
            </a:extLst>
          </p:cNvPr>
          <p:cNvSpPr>
            <a:spLocks noGrp="1"/>
          </p:cNvSpPr>
          <p:nvPr>
            <p:ph type="body" idx="1"/>
          </p:nvPr>
        </p:nvSpPr>
        <p:spPr/>
        <p:txBody>
          <a:bodyPr/>
          <a:lstStyle/>
          <a:p>
            <a:r>
              <a:rPr lang="en-GB" sz="1400">
                <a:latin typeface="Century Gothic" panose="020B0502020202020204" pitchFamily="34" charset="0"/>
              </a:rPr>
              <a:t>Is dyslexia just about reading and spelling?</a:t>
            </a:r>
          </a:p>
          <a:p>
            <a:endParaRPr lang="en-GB" sz="1400">
              <a:latin typeface="Century Gothic" panose="020B0502020202020204" pitchFamily="34" charset="0"/>
            </a:endParaRPr>
          </a:p>
          <a:p>
            <a:r>
              <a:rPr lang="en-GB" sz="1400">
                <a:latin typeface="Century Gothic" panose="020B0502020202020204" pitchFamily="34" charset="0"/>
              </a:rPr>
              <a:t>No, it’s a myth!</a:t>
            </a:r>
          </a:p>
          <a:p>
            <a:endParaRPr lang="en-GB"/>
          </a:p>
          <a:p>
            <a:endParaRPr lang="en-GB"/>
          </a:p>
          <a:p>
            <a:pPr rtl="0"/>
            <a:endParaRPr lang="en-GB" sz="1200" b="0" i="0" u="none" strike="noStrike" kern="1200" baseline="30000">
              <a:solidFill>
                <a:schemeClr val="tx1"/>
              </a:solidFill>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8F13D326-6202-B366-D00A-3BBEE7B54E3C}"/>
              </a:ext>
            </a:extLst>
          </p:cNvPr>
          <p:cNvSpPr>
            <a:spLocks noGrp="1"/>
          </p:cNvSpPr>
          <p:nvPr>
            <p:ph type="sldNum" sz="quarter" idx="5"/>
          </p:nvPr>
        </p:nvSpPr>
        <p:spPr/>
        <p:txBody>
          <a:bodyPr/>
          <a:lstStyle/>
          <a:p>
            <a:fld id="{9F5F0DF7-6451-4081-A1A6-B9E3491E4B28}" type="slidenum">
              <a:rPr lang="en-GB" smtClean="0"/>
              <a:t>6</a:t>
            </a:fld>
            <a:endParaRPr lang="en-GB"/>
          </a:p>
        </p:txBody>
      </p:sp>
    </p:spTree>
    <p:extLst>
      <p:ext uri="{BB962C8B-B14F-4D97-AF65-F5344CB8AC3E}">
        <p14:creationId xmlns:p14="http://schemas.microsoft.com/office/powerpoint/2010/main" val="419723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D623-19F1-9201-E3E5-E2BDD456C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BB7DC-A24B-0D67-5FF7-136300314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23DB5-945B-A6E3-1EC7-38EB85D969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As well as reading and spelling difficulties, people with dyslexia can also have difficulties such as short-term and working memory and processing speed. Other things that can be difficult are sequences, organisational skills and following directions.  </a:t>
            </a:r>
          </a:p>
          <a:p>
            <a:pPr rtl="0"/>
            <a:endParaRPr lang="en-GB" sz="180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FF1BC05-96F9-F58A-A493-7F0E3783597A}"/>
              </a:ext>
            </a:extLst>
          </p:cNvPr>
          <p:cNvSpPr>
            <a:spLocks noGrp="1"/>
          </p:cNvSpPr>
          <p:nvPr>
            <p:ph type="sldNum" sz="quarter" idx="5"/>
          </p:nvPr>
        </p:nvSpPr>
        <p:spPr/>
        <p:txBody>
          <a:bodyPr/>
          <a:lstStyle/>
          <a:p>
            <a:fld id="{9F5F0DF7-6451-4081-A1A6-B9E3491E4B28}" type="slidenum">
              <a:rPr lang="en-GB" smtClean="0"/>
              <a:t>7</a:t>
            </a:fld>
            <a:endParaRPr lang="en-GB"/>
          </a:p>
        </p:txBody>
      </p:sp>
    </p:spTree>
    <p:extLst>
      <p:ext uri="{BB962C8B-B14F-4D97-AF65-F5344CB8AC3E}">
        <p14:creationId xmlns:p14="http://schemas.microsoft.com/office/powerpoint/2010/main" val="190097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DADF9-AC5B-BA18-A7C6-9CD509C2A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67977-9455-B170-3172-EDE098F0E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C758E-542C-1589-87E3-0019FFEC71C4}"/>
              </a:ext>
            </a:extLst>
          </p:cNvPr>
          <p:cNvSpPr>
            <a:spLocks noGrp="1"/>
          </p:cNvSpPr>
          <p:nvPr>
            <p:ph type="body" idx="1"/>
          </p:nvPr>
        </p:nvSpPr>
        <p:spPr/>
        <p:txBody>
          <a:bodyPr/>
          <a:lstStyle/>
          <a:p>
            <a:r>
              <a:rPr lang="en-GB" sz="1400">
                <a:latin typeface="Century Gothic" panose="020B0502020202020204" pitchFamily="34" charset="0"/>
              </a:rPr>
              <a:t>Can coloured overlays ‘fix’ dyslexia?</a:t>
            </a:r>
          </a:p>
          <a:p>
            <a:endParaRPr lang="en-GB" sz="1400">
              <a:latin typeface="Century Gothic" panose="020B0502020202020204" pitchFamily="34" charset="0"/>
            </a:endParaRPr>
          </a:p>
          <a:p>
            <a:r>
              <a:rPr lang="en-GB" sz="1400">
                <a:latin typeface="Century Gothic" panose="020B0502020202020204" pitchFamily="34" charset="0"/>
              </a:rPr>
              <a:t>No, it’s a myth!</a:t>
            </a:r>
          </a:p>
          <a:p>
            <a:endParaRPr lang="en-GB"/>
          </a:p>
          <a:p>
            <a:endParaRPr lang="en-GB"/>
          </a:p>
          <a:p>
            <a:endParaRPr lang="en-GB"/>
          </a:p>
          <a:p>
            <a:pPr rtl="0"/>
            <a:endParaRPr lang="en-GB" sz="1200" b="0" i="0" u="none" strike="noStrike" kern="1200" baseline="30000">
              <a:solidFill>
                <a:schemeClr val="tx1"/>
              </a:solidFill>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C6F9A53C-5FD7-4E28-A5C7-46A39F3C0C7D}"/>
              </a:ext>
            </a:extLst>
          </p:cNvPr>
          <p:cNvSpPr>
            <a:spLocks noGrp="1"/>
          </p:cNvSpPr>
          <p:nvPr>
            <p:ph type="sldNum" sz="quarter" idx="5"/>
          </p:nvPr>
        </p:nvSpPr>
        <p:spPr/>
        <p:txBody>
          <a:bodyPr/>
          <a:lstStyle/>
          <a:p>
            <a:fld id="{9F5F0DF7-6451-4081-A1A6-B9E3491E4B28}" type="slidenum">
              <a:rPr lang="en-GB" smtClean="0"/>
              <a:t>8</a:t>
            </a:fld>
            <a:endParaRPr lang="en-GB"/>
          </a:p>
        </p:txBody>
      </p:sp>
    </p:spTree>
    <p:extLst>
      <p:ext uri="{BB962C8B-B14F-4D97-AF65-F5344CB8AC3E}">
        <p14:creationId xmlns:p14="http://schemas.microsoft.com/office/powerpoint/2010/main" val="369707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C9C8-3F1E-FDDA-4C82-5E2B7DE73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CBA8B-03F8-4F8E-2BF6-546F64935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A60A3-F890-EA71-253D-D895B89308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Coloured overlays are used to treat the effects of </a:t>
            </a:r>
            <a:r>
              <a:rPr lang="en-GB" sz="1200" b="1" kern="1200">
                <a:solidFill>
                  <a:schemeClr val="tx1"/>
                </a:solidFill>
                <a:effectLst/>
                <a:latin typeface="+mn-lt"/>
                <a:ea typeface="+mn-ea"/>
                <a:cs typeface="+mn-cs"/>
              </a:rPr>
              <a:t>visual stress</a:t>
            </a:r>
            <a:r>
              <a:rPr lang="en-GB" sz="1200" kern="1200">
                <a:solidFill>
                  <a:schemeClr val="tx1"/>
                </a:solidFill>
                <a:effectLst/>
                <a:latin typeface="+mn-lt"/>
                <a:ea typeface="+mn-ea"/>
                <a:cs typeface="+mn-cs"/>
              </a:rPr>
              <a:t>. Visual stress and dyslexia are different things, but </a:t>
            </a:r>
            <a:r>
              <a:rPr lang="en-GB" sz="1200" b="1" kern="1200">
                <a:solidFill>
                  <a:schemeClr val="tx1"/>
                </a:solidFill>
                <a:effectLst/>
                <a:latin typeface="+mn-lt"/>
                <a:ea typeface="+mn-ea"/>
                <a:cs typeface="+mn-cs"/>
              </a:rPr>
              <a:t>some people have both</a:t>
            </a:r>
            <a:r>
              <a:rPr lang="en-GB" sz="1200" kern="1200">
                <a:solidFill>
                  <a:schemeClr val="tx1"/>
                </a:solidFill>
                <a:effectLst/>
                <a:latin typeface="+mn-lt"/>
                <a:ea typeface="+mn-ea"/>
                <a:cs typeface="+mn-cs"/>
              </a:rPr>
              <a:t>. Coloured overlays and paper can help some people with visual stress, but they do not help specifically with dyslexia. </a:t>
            </a:r>
          </a:p>
          <a:p>
            <a:endParaRPr lang="en-GB" sz="1800" b="0" i="0" u="none" strike="noStrike" kern="1200" baseline="30000">
              <a:solidFill>
                <a:schemeClr val="tx1"/>
              </a:solidFill>
              <a:latin typeface="Century Gothic" panose="020B0502020202020204" pitchFamily="34" charset="0"/>
              <a:ea typeface="+mn-ea"/>
              <a:cs typeface="+mn-cs"/>
            </a:endParaRPr>
          </a:p>
        </p:txBody>
      </p:sp>
      <p:sp>
        <p:nvSpPr>
          <p:cNvPr id="4" name="Slide Number Placeholder 3">
            <a:extLst>
              <a:ext uri="{FF2B5EF4-FFF2-40B4-BE49-F238E27FC236}">
                <a16:creationId xmlns:a16="http://schemas.microsoft.com/office/drawing/2014/main" id="{CAE7F7FC-B57F-4AC3-C152-39D33C4D6BC3}"/>
              </a:ext>
            </a:extLst>
          </p:cNvPr>
          <p:cNvSpPr>
            <a:spLocks noGrp="1"/>
          </p:cNvSpPr>
          <p:nvPr>
            <p:ph type="sldNum" sz="quarter" idx="5"/>
          </p:nvPr>
        </p:nvSpPr>
        <p:spPr/>
        <p:txBody>
          <a:bodyPr/>
          <a:lstStyle/>
          <a:p>
            <a:fld id="{9F5F0DF7-6451-4081-A1A6-B9E3491E4B28}" type="slidenum">
              <a:rPr lang="en-GB" smtClean="0"/>
              <a:t>9</a:t>
            </a:fld>
            <a:endParaRPr lang="en-GB"/>
          </a:p>
        </p:txBody>
      </p:sp>
    </p:spTree>
    <p:extLst>
      <p:ext uri="{BB962C8B-B14F-4D97-AF65-F5344CB8AC3E}">
        <p14:creationId xmlns:p14="http://schemas.microsoft.com/office/powerpoint/2010/main" val="152832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8C46-64AB-5289-CC67-7988F3E83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DBEA1D-D7A6-AE0C-D6C4-5C8A7C8A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0F13FA-7F29-17D0-D4A3-FA6BFBD71C29}"/>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5" name="Footer Placeholder 4">
            <a:extLst>
              <a:ext uri="{FF2B5EF4-FFF2-40B4-BE49-F238E27FC236}">
                <a16:creationId xmlns:a16="http://schemas.microsoft.com/office/drawing/2014/main" id="{2D067CCB-64A9-59A5-FD58-3DCB414D0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AF6DDE-D053-3CA5-8F0C-0AE801CF93F1}"/>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53923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7C3A-829E-C0C4-A165-CE8F4AA8AD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4FE560-6234-2B56-CD3F-6FBDD886CA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FF14-9DB5-6AA2-C966-072C685A9A7E}"/>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5" name="Footer Placeholder 4">
            <a:extLst>
              <a:ext uri="{FF2B5EF4-FFF2-40B4-BE49-F238E27FC236}">
                <a16:creationId xmlns:a16="http://schemas.microsoft.com/office/drawing/2014/main" id="{3A202A59-1215-51CD-2800-96D7F182BF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55AAD-F9F7-A822-8DE0-988EE9840619}"/>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194712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33733-3860-B8C4-AC0F-9A9C5541CE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5D332E-2331-00BB-50F6-25F8F186F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12F67-AF7F-BBFC-FA14-E08174115BD3}"/>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5" name="Footer Placeholder 4">
            <a:extLst>
              <a:ext uri="{FF2B5EF4-FFF2-40B4-BE49-F238E27FC236}">
                <a16:creationId xmlns:a16="http://schemas.microsoft.com/office/drawing/2014/main" id="{FCA60D5B-75FD-A26E-FC1B-42F3B6B32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D020DE-ACBF-1222-24C7-C08DAFD931E8}"/>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211720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876-E827-57E1-D8AC-BF431AAEAE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4E5C6E-57AF-3DF6-AD9C-3EE36241AB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9158B-A5F7-72F7-25DE-424BE4FEB494}"/>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5" name="Footer Placeholder 4">
            <a:extLst>
              <a:ext uri="{FF2B5EF4-FFF2-40B4-BE49-F238E27FC236}">
                <a16:creationId xmlns:a16="http://schemas.microsoft.com/office/drawing/2014/main" id="{7DC0EE90-55B7-92DD-ECA1-D9517D59A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137F7B-5F0B-E519-B8FF-C4853C38BA7C}"/>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341965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69B1-AC39-3F22-A6B3-A27CB217F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E2309C-CFD2-F7FD-635D-2AC1973079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A22CA-0C14-A33D-3466-DB313B0D883F}"/>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5" name="Footer Placeholder 4">
            <a:extLst>
              <a:ext uri="{FF2B5EF4-FFF2-40B4-BE49-F238E27FC236}">
                <a16:creationId xmlns:a16="http://schemas.microsoft.com/office/drawing/2014/main" id="{128179C7-3869-81B5-3DD9-6D8D3BC70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8FE74-9AAC-329C-CA10-295610C96979}"/>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428926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8F24-9770-6CE0-4D91-186955DED6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5C91BC-461E-5427-1CFB-5407AC646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1DF0FA-286A-4137-7FDE-86090FF6E0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3E61F9-675C-087B-57B9-C7EA1D57630A}"/>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6" name="Footer Placeholder 5">
            <a:extLst>
              <a:ext uri="{FF2B5EF4-FFF2-40B4-BE49-F238E27FC236}">
                <a16:creationId xmlns:a16="http://schemas.microsoft.com/office/drawing/2014/main" id="{FC216A1C-AFB6-EE13-58E5-D3706478F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38261E-5829-CCF0-A29A-BD6D6178E0A3}"/>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252308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A4C1-7059-8B32-4EB9-275EAE08DD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1AFDDA-4F72-5016-62D4-6CE4D5157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9272F-6E9C-EC8F-8B33-46F806DFF1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6A67EC-A31F-EC6A-A00C-C2A09824E3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90DE34-41B6-4C59-5AC8-2A990CE347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BDC2BF-8395-9CD3-07C9-2722E6B375E3}"/>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8" name="Footer Placeholder 7">
            <a:extLst>
              <a:ext uri="{FF2B5EF4-FFF2-40B4-BE49-F238E27FC236}">
                <a16:creationId xmlns:a16="http://schemas.microsoft.com/office/drawing/2014/main" id="{3A1F2C54-89BE-AB22-F5A3-4065772086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978DE4-7DCE-0353-C8A6-6B68D0C52B87}"/>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317971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68A7-365E-0358-7A70-368849F7D4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9041B8-9EB0-096C-0B87-CC7F842AAC83}"/>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4" name="Footer Placeholder 3">
            <a:extLst>
              <a:ext uri="{FF2B5EF4-FFF2-40B4-BE49-F238E27FC236}">
                <a16:creationId xmlns:a16="http://schemas.microsoft.com/office/drawing/2014/main" id="{D01080B5-2E60-3D66-0279-14A5604CC022}"/>
              </a:ext>
            </a:extLst>
          </p:cNvPr>
          <p:cNvSpPr>
            <a:spLocks noGrp="1"/>
          </p:cNvSpPr>
          <p:nvPr>
            <p:ph type="ftr" sz="quarter" idx="11"/>
          </p:nvPr>
        </p:nvSpPr>
        <p:spPr>
          <a:xfrm>
            <a:off x="4038600" y="6492875"/>
            <a:ext cx="4114800" cy="365125"/>
          </a:xfrm>
        </p:spPr>
        <p:txBody>
          <a:bodyPr/>
          <a:lstStyle>
            <a:lvl1pPr>
              <a:defRPr sz="1000"/>
            </a:lvl1pPr>
          </a:lstStyle>
          <a:p>
            <a:r>
              <a:rPr lang="en-GB"/>
              <a:t>Dyslexia Scotland Charity No. SC000951</a:t>
            </a:r>
          </a:p>
          <a:p>
            <a:endParaRPr lang="en-GB"/>
          </a:p>
        </p:txBody>
      </p:sp>
      <p:sp>
        <p:nvSpPr>
          <p:cNvPr id="5" name="Slide Number Placeholder 4">
            <a:extLst>
              <a:ext uri="{FF2B5EF4-FFF2-40B4-BE49-F238E27FC236}">
                <a16:creationId xmlns:a16="http://schemas.microsoft.com/office/drawing/2014/main" id="{9077573E-2BC1-4A97-772A-8B00B9A6659F}"/>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326901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713C3-58E0-5D2B-E9AD-603250571E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59427D78-FBC1-C45B-9920-D952C051ED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EF18EF-B275-62C0-6CD3-6786584F13B8}"/>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86639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819E-A5CE-4E05-E0FE-965EB61D4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4FC509-0C8B-F35B-CB2F-25B2620E7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CE219A-3569-56DF-5500-B001BC6FF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622AD-45CE-7C0B-870A-05E8CCEDA873}"/>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6" name="Footer Placeholder 5">
            <a:extLst>
              <a:ext uri="{FF2B5EF4-FFF2-40B4-BE49-F238E27FC236}">
                <a16:creationId xmlns:a16="http://schemas.microsoft.com/office/drawing/2014/main" id="{38119A4B-9C1D-E316-8624-D9E08B4F6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B131B-FC93-D23E-244D-B6EAC1FC7DA7}"/>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246730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D113-DC06-994B-5708-3E744F617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5036AE-3EE7-2415-6E7E-F5BA206F8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CDCA71-F527-3738-0A13-30B4A46AE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E5120-3BCD-020B-BFF5-28F7ED932514}"/>
              </a:ext>
            </a:extLst>
          </p:cNvPr>
          <p:cNvSpPr>
            <a:spLocks noGrp="1"/>
          </p:cNvSpPr>
          <p:nvPr>
            <p:ph type="dt" sz="half" idx="10"/>
          </p:nvPr>
        </p:nvSpPr>
        <p:spPr/>
        <p:txBody>
          <a:bodyPr/>
          <a:lstStyle/>
          <a:p>
            <a:fld id="{69A0CE22-512D-4029-8F7A-0DCA5BCDE77A}" type="datetimeFigureOut">
              <a:rPr lang="en-GB" smtClean="0"/>
              <a:t>09/09/2025</a:t>
            </a:fld>
            <a:endParaRPr lang="en-GB"/>
          </a:p>
        </p:txBody>
      </p:sp>
      <p:sp>
        <p:nvSpPr>
          <p:cNvPr id="6" name="Footer Placeholder 5">
            <a:extLst>
              <a:ext uri="{FF2B5EF4-FFF2-40B4-BE49-F238E27FC236}">
                <a16:creationId xmlns:a16="http://schemas.microsoft.com/office/drawing/2014/main" id="{FD14364F-F466-1E81-0C6C-06453DA37F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84AC2C-D0A3-66B7-605F-5AEC49DAAA11}"/>
              </a:ext>
            </a:extLst>
          </p:cNvPr>
          <p:cNvSpPr>
            <a:spLocks noGrp="1"/>
          </p:cNvSpPr>
          <p:nvPr>
            <p:ph type="sldNum" sz="quarter" idx="12"/>
          </p:nvPr>
        </p:nvSpPr>
        <p:spPr/>
        <p:txBody>
          <a:bodyPr/>
          <a:lstStyle/>
          <a:p>
            <a:fld id="{EB3142A2-A12C-409A-AE6D-978F0E5D356E}" type="slidenum">
              <a:rPr lang="en-GB" smtClean="0"/>
              <a:t>‹#›</a:t>
            </a:fld>
            <a:endParaRPr lang="en-GB"/>
          </a:p>
        </p:txBody>
      </p:sp>
    </p:spTree>
    <p:extLst>
      <p:ext uri="{BB962C8B-B14F-4D97-AF65-F5344CB8AC3E}">
        <p14:creationId xmlns:p14="http://schemas.microsoft.com/office/powerpoint/2010/main" val="356341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4CC6FC-C388-3CCE-8828-F6DCED4A2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EBFF7-A46E-E008-C9ED-9766DB96E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F9BFC-767A-9542-8A16-CD0695258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A0CE22-512D-4029-8F7A-0DCA5BCDE77A}" type="datetimeFigureOut">
              <a:rPr lang="en-GB" smtClean="0"/>
              <a:t>09/09/2025</a:t>
            </a:fld>
            <a:endParaRPr lang="en-GB"/>
          </a:p>
        </p:txBody>
      </p:sp>
      <p:sp>
        <p:nvSpPr>
          <p:cNvPr id="5" name="Footer Placeholder 4">
            <a:extLst>
              <a:ext uri="{FF2B5EF4-FFF2-40B4-BE49-F238E27FC236}">
                <a16:creationId xmlns:a16="http://schemas.microsoft.com/office/drawing/2014/main" id="{7FD9CAFA-D2F8-F6F9-9558-34DA4F48A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a:p>
            <a:r>
              <a:rPr lang="en-GB"/>
              <a:t>Dyslexia Scotland Charity No. SC000951</a:t>
            </a:r>
          </a:p>
          <a:p>
            <a:endParaRPr lang="en-GB"/>
          </a:p>
        </p:txBody>
      </p:sp>
      <p:sp>
        <p:nvSpPr>
          <p:cNvPr id="6" name="Slide Number Placeholder 5">
            <a:extLst>
              <a:ext uri="{FF2B5EF4-FFF2-40B4-BE49-F238E27FC236}">
                <a16:creationId xmlns:a16="http://schemas.microsoft.com/office/drawing/2014/main" id="{6585E244-E39C-8D2D-CDC9-A40D68ECE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3142A2-A12C-409A-AE6D-978F0E5D356E}" type="slidenum">
              <a:rPr lang="en-GB" smtClean="0"/>
              <a:t>‹#›</a:t>
            </a:fld>
            <a:endParaRPr lang="en-GB"/>
          </a:p>
        </p:txBody>
      </p:sp>
    </p:spTree>
    <p:extLst>
      <p:ext uri="{BB962C8B-B14F-4D97-AF65-F5344CB8AC3E}">
        <p14:creationId xmlns:p14="http://schemas.microsoft.com/office/powerpoint/2010/main" val="2545708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harp starburst shape&#10;&#10;">
            <a:extLst>
              <a:ext uri="{FF2B5EF4-FFF2-40B4-BE49-F238E27FC236}">
                <a16:creationId xmlns:a16="http://schemas.microsoft.com/office/drawing/2014/main" id="{B1A829C2-5498-43D2-0158-391F380B0C49}"/>
              </a:ext>
            </a:extLst>
          </p:cNvPr>
          <p:cNvPicPr>
            <a:picLocks noChangeAspect="1"/>
          </p:cNvPicPr>
          <p:nvPr/>
        </p:nvPicPr>
        <p:blipFill>
          <a:blip r:embed="rId3">
            <a:extLst>
              <a:ext uri="{28A0092B-C50C-407E-A947-70E740481C1C}">
                <a14:useLocalDpi xmlns:a14="http://schemas.microsoft.com/office/drawing/2010/main" val="0"/>
              </a:ext>
            </a:extLst>
          </a:blip>
          <a:srcRect l="-3804" t="9816" r="1" b="65767"/>
          <a:stretch>
            <a:fillRect/>
          </a:stretch>
        </p:blipFill>
        <p:spPr>
          <a:xfrm>
            <a:off x="-233311" y="-359325"/>
            <a:ext cx="12658622" cy="4224389"/>
          </a:xfrm>
          <a:prstGeom prst="rect">
            <a:avLst/>
          </a:prstGeom>
        </p:spPr>
      </p:pic>
      <p:pic>
        <p:nvPicPr>
          <p:cNvPr id="8" name="Picture 7" descr="A person holding a book&#10;&#10;">
            <a:extLst>
              <a:ext uri="{FF2B5EF4-FFF2-40B4-BE49-F238E27FC236}">
                <a16:creationId xmlns:a16="http://schemas.microsoft.com/office/drawing/2014/main" id="{B37A2E6C-D1AC-BB3F-23BA-F8B1C5D256C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671035" y="-84084"/>
            <a:ext cx="6754541" cy="9554407"/>
          </a:xfrm>
          <a:prstGeom prst="rect">
            <a:avLst/>
          </a:prstGeom>
        </p:spPr>
      </p:pic>
      <p:pic>
        <p:nvPicPr>
          <p:cNvPr id="11" name="Picture 10" descr="A logo with blue and purple text&#10;&#10;AI-generated content may be incorrect.">
            <a:extLst>
              <a:ext uri="{FF2B5EF4-FFF2-40B4-BE49-F238E27FC236}">
                <a16:creationId xmlns:a16="http://schemas.microsoft.com/office/drawing/2014/main" id="{16BB0119-736C-F624-3E3A-AD53512DFE8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67244" y="4836036"/>
            <a:ext cx="2231141" cy="1514859"/>
          </a:xfrm>
          <a:prstGeom prst="rect">
            <a:avLst/>
          </a:prstGeom>
        </p:spPr>
      </p:pic>
      <p:sp>
        <p:nvSpPr>
          <p:cNvPr id="13" name="TextBox 12">
            <a:extLst>
              <a:ext uri="{FF2B5EF4-FFF2-40B4-BE49-F238E27FC236}">
                <a16:creationId xmlns:a16="http://schemas.microsoft.com/office/drawing/2014/main" id="{75E3A201-C7FD-B90B-CFC8-D2D8F4062877}"/>
              </a:ext>
            </a:extLst>
          </p:cNvPr>
          <p:cNvSpPr txBox="1">
            <a:spLocks noGrp="1" noRot="1" noMove="1" noResize="1" noEditPoints="1" noAdjustHandles="1" noChangeArrowheads="1" noChangeShapeType="1"/>
          </p:cNvSpPr>
          <p:nvPr/>
        </p:nvSpPr>
        <p:spPr>
          <a:xfrm>
            <a:off x="887393" y="611278"/>
            <a:ext cx="5208607" cy="338554"/>
          </a:xfrm>
          <a:prstGeom prst="rect">
            <a:avLst/>
          </a:prstGeom>
          <a:noFill/>
        </p:spPr>
        <p:txBody>
          <a:bodyPr wrap="square" rtlCol="0">
            <a:spAutoFit/>
          </a:bodyPr>
          <a:lstStyle/>
          <a:p>
            <a:r>
              <a:rPr lang="en-GB" sz="1600">
                <a:solidFill>
                  <a:srgbClr val="002060"/>
                </a:solidFill>
                <a:latin typeface="Arial Rounded MT Bold" panose="020F0704030504030204" pitchFamily="34" charset="0"/>
              </a:rPr>
              <a:t>Dyslexia Awareness Week Scotland 2025</a:t>
            </a:r>
          </a:p>
        </p:txBody>
      </p:sp>
      <p:pic>
        <p:nvPicPr>
          <p:cNvPr id="17" name="Picture 16" descr="Busting Myths title">
            <a:extLst>
              <a:ext uri="{FF2B5EF4-FFF2-40B4-BE49-F238E27FC236}">
                <a16:creationId xmlns:a16="http://schemas.microsoft.com/office/drawing/2014/main" id="{64D63028-FB51-27D6-B4F0-02B33218D5B2}"/>
              </a:ext>
            </a:extLst>
          </p:cNvPr>
          <p:cNvPicPr>
            <a:picLocks noChangeAspect="1"/>
          </p:cNvPicPr>
          <p:nvPr/>
        </p:nvPicPr>
        <p:blipFill>
          <a:blip r:embed="rId6">
            <a:extLst>
              <a:ext uri="{28A0092B-C50C-407E-A947-70E740481C1C}">
                <a14:useLocalDpi xmlns:a14="http://schemas.microsoft.com/office/drawing/2010/main" val="0"/>
              </a:ext>
            </a:extLst>
          </a:blip>
          <a:srcRect t="11806"/>
          <a:stretch>
            <a:fillRect/>
          </a:stretch>
        </p:blipFill>
        <p:spPr>
          <a:xfrm>
            <a:off x="209465" y="949832"/>
            <a:ext cx="8260014" cy="10335428"/>
          </a:xfrm>
          <a:prstGeom prst="rect">
            <a:avLst/>
          </a:prstGeom>
        </p:spPr>
      </p:pic>
      <p:sp>
        <p:nvSpPr>
          <p:cNvPr id="19" name="TextBox 18">
            <a:extLst>
              <a:ext uri="{FF2B5EF4-FFF2-40B4-BE49-F238E27FC236}">
                <a16:creationId xmlns:a16="http://schemas.microsoft.com/office/drawing/2014/main" id="{70C74CE2-EE0A-BB08-DD97-AA24F5C651D3}"/>
              </a:ext>
            </a:extLst>
          </p:cNvPr>
          <p:cNvSpPr txBox="1">
            <a:spLocks noGrp="1" noRot="1" noMove="1" noResize="1" noEditPoints="1" noAdjustHandles="1" noChangeArrowheads="1" noChangeShapeType="1"/>
          </p:cNvSpPr>
          <p:nvPr/>
        </p:nvSpPr>
        <p:spPr>
          <a:xfrm>
            <a:off x="3131806" y="6076122"/>
            <a:ext cx="3405808" cy="307777"/>
          </a:xfrm>
          <a:prstGeom prst="rect">
            <a:avLst/>
          </a:prstGeom>
          <a:noFill/>
        </p:spPr>
        <p:txBody>
          <a:bodyPr wrap="square" rtlCol="0">
            <a:spAutoFit/>
          </a:bodyPr>
          <a:lstStyle/>
          <a:p>
            <a:r>
              <a:rPr lang="en-GB" sz="1400">
                <a:solidFill>
                  <a:srgbClr val="0F7190"/>
                </a:solidFill>
                <a:latin typeface="Arial Rounded MT Bold" panose="020F0704030504030204" pitchFamily="34" charset="0"/>
              </a:rPr>
              <a:t>Charity No. SC000951</a:t>
            </a:r>
          </a:p>
        </p:txBody>
      </p:sp>
    </p:spTree>
    <p:extLst>
      <p:ext uri="{BB962C8B-B14F-4D97-AF65-F5344CB8AC3E}">
        <p14:creationId xmlns:p14="http://schemas.microsoft.com/office/powerpoint/2010/main" val="372347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harp starburst shape&#10;&#10;">
            <a:extLst>
              <a:ext uri="{FF2B5EF4-FFF2-40B4-BE49-F238E27FC236}">
                <a16:creationId xmlns:a16="http://schemas.microsoft.com/office/drawing/2014/main" id="{B23A3702-BA3F-0640-4F9A-57AFAD673517}"/>
              </a:ext>
            </a:extLst>
          </p:cNvPr>
          <p:cNvPicPr>
            <a:picLocks noChangeAspect="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55375" y="1778265"/>
            <a:ext cx="16601084" cy="5540053"/>
          </a:xfrm>
          <a:prstGeom prst="rect">
            <a:avLst/>
          </a:prstGeom>
        </p:spPr>
      </p:pic>
      <p:sp>
        <p:nvSpPr>
          <p:cNvPr id="3" name="TextBox 2">
            <a:extLst>
              <a:ext uri="{FF2B5EF4-FFF2-40B4-BE49-F238E27FC236}">
                <a16:creationId xmlns:a16="http://schemas.microsoft.com/office/drawing/2014/main" id="{17A78F55-F5BC-4498-D68B-409F56268B96}"/>
              </a:ext>
            </a:extLst>
          </p:cNvPr>
          <p:cNvSpPr txBox="1">
            <a:spLocks noGrp="1" noRot="1" noMove="1" noResize="1" noEditPoints="1" noAdjustHandles="1" noChangeArrowheads="1" noChangeShapeType="1"/>
          </p:cNvSpPr>
          <p:nvPr/>
        </p:nvSpPr>
        <p:spPr>
          <a:xfrm>
            <a:off x="950558" y="-6573"/>
            <a:ext cx="9621672" cy="2400657"/>
          </a:xfrm>
          <a:prstGeom prst="rect">
            <a:avLst/>
          </a:prstGeom>
          <a:noFill/>
        </p:spPr>
        <p:txBody>
          <a:bodyPr wrap="square" rtlCol="0">
            <a:spAutoFit/>
          </a:bodyPr>
          <a:lstStyle/>
          <a:p>
            <a:r>
              <a:rPr lang="en-GB" sz="15000">
                <a:solidFill>
                  <a:srgbClr val="0F7190"/>
                </a:solidFill>
                <a:latin typeface="Arial Rounded MT Bold" panose="020F0704030504030204" pitchFamily="34" charset="0"/>
              </a:rPr>
              <a:t>Be a</a:t>
            </a:r>
          </a:p>
        </p:txBody>
      </p:sp>
      <p:pic>
        <p:nvPicPr>
          <p:cNvPr id="5" name="Picture 4" descr="A white and red explosion with text&#10;&#10;AI-generated content may be incorrect.">
            <a:extLst>
              <a:ext uri="{FF2B5EF4-FFF2-40B4-BE49-F238E27FC236}">
                <a16:creationId xmlns:a16="http://schemas.microsoft.com/office/drawing/2014/main" id="{FB0D640F-2521-6A09-16C9-8541689B553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195749" y="113307"/>
            <a:ext cx="5042147" cy="3872772"/>
          </a:xfrm>
          <a:prstGeom prst="rect">
            <a:avLst/>
          </a:prstGeom>
        </p:spPr>
      </p:pic>
      <p:sp>
        <p:nvSpPr>
          <p:cNvPr id="6" name="TextBox 5">
            <a:extLst>
              <a:ext uri="{FF2B5EF4-FFF2-40B4-BE49-F238E27FC236}">
                <a16:creationId xmlns:a16="http://schemas.microsoft.com/office/drawing/2014/main" id="{5105CE93-35A3-E542-F46E-678C101DA75E}"/>
              </a:ext>
            </a:extLst>
          </p:cNvPr>
          <p:cNvSpPr txBox="1">
            <a:spLocks noGrp="1" noRot="1" noMove="1" noResize="1" noEditPoints="1" noAdjustHandles="1" noChangeArrowheads="1" noChangeShapeType="1"/>
          </p:cNvSpPr>
          <p:nvPr/>
        </p:nvSpPr>
        <p:spPr>
          <a:xfrm>
            <a:off x="950558" y="2265218"/>
            <a:ext cx="9621672" cy="2862322"/>
          </a:xfrm>
          <a:prstGeom prst="rect">
            <a:avLst/>
          </a:prstGeom>
          <a:noFill/>
        </p:spPr>
        <p:txBody>
          <a:bodyPr wrap="square" rtlCol="0">
            <a:spAutoFit/>
          </a:bodyPr>
          <a:lstStyle/>
          <a:p>
            <a:r>
              <a:rPr lang="en-GB" sz="18000">
                <a:solidFill>
                  <a:srgbClr val="0F7190"/>
                </a:solidFill>
                <a:latin typeface="Arial Rounded MT Bold" panose="020F0704030504030204" pitchFamily="34" charset="0"/>
              </a:rPr>
              <a:t>buster!</a:t>
            </a:r>
          </a:p>
        </p:txBody>
      </p:sp>
      <p:sp>
        <p:nvSpPr>
          <p:cNvPr id="7" name="TextBox 6">
            <a:extLst>
              <a:ext uri="{FF2B5EF4-FFF2-40B4-BE49-F238E27FC236}">
                <a16:creationId xmlns:a16="http://schemas.microsoft.com/office/drawing/2014/main" id="{FB04F55B-4AF1-7FCF-D0DA-C1BB6F7DA19D}"/>
              </a:ext>
            </a:extLst>
          </p:cNvPr>
          <p:cNvSpPr txBox="1">
            <a:spLocks noGrp="1" noRot="1" noMove="1" noResize="1" noEditPoints="1" noAdjustHandles="1" noChangeArrowheads="1" noChangeShapeType="1"/>
          </p:cNvSpPr>
          <p:nvPr/>
        </p:nvSpPr>
        <p:spPr>
          <a:xfrm>
            <a:off x="1041071" y="5676885"/>
            <a:ext cx="7798110" cy="415498"/>
          </a:xfrm>
          <a:prstGeom prst="rect">
            <a:avLst/>
          </a:prstGeom>
          <a:noFill/>
        </p:spPr>
        <p:txBody>
          <a:bodyPr wrap="square" rtlCol="0">
            <a:spAutoFit/>
          </a:bodyPr>
          <a:lstStyle/>
          <a:p>
            <a:r>
              <a:rPr lang="en-GB" sz="2100">
                <a:solidFill>
                  <a:srgbClr val="555555"/>
                </a:solidFill>
                <a:latin typeface="Arial Rounded MT Bold" panose="020F0704030504030204" pitchFamily="34" charset="0"/>
              </a:rPr>
              <a:t>dyslexiascotland.org.uk/dyslexia-awareness-week  &gt;&gt;&gt;&gt;&gt;</a:t>
            </a:r>
          </a:p>
        </p:txBody>
      </p:sp>
      <p:sp>
        <p:nvSpPr>
          <p:cNvPr id="10" name="Rectangle: Rounded Corners 9">
            <a:extLst>
              <a:ext uri="{FF2B5EF4-FFF2-40B4-BE49-F238E27FC236}">
                <a16:creationId xmlns:a16="http://schemas.microsoft.com/office/drawing/2014/main" id="{A80A36D3-17CB-512A-C2F8-F35957B72DCC}"/>
              </a:ext>
            </a:extLst>
          </p:cNvPr>
          <p:cNvSpPr>
            <a:spLocks noGrp="1" noRot="1" noMove="1" noResize="1" noEditPoints="1" noAdjustHandles="1" noChangeArrowheads="1" noChangeShapeType="1"/>
          </p:cNvSpPr>
          <p:nvPr/>
        </p:nvSpPr>
        <p:spPr>
          <a:xfrm>
            <a:off x="8645235" y="4880539"/>
            <a:ext cx="3065955" cy="159412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49E29E0-9ED8-4579-A5E8-04FB186D3892}"/>
              </a:ext>
            </a:extLst>
          </p:cNvPr>
          <p:cNvSpPr txBox="1">
            <a:spLocks noGrp="1" noRot="1" noMove="1" noResize="1" noEditPoints="1" noAdjustHandles="1" noChangeArrowheads="1" noChangeShapeType="1"/>
          </p:cNvSpPr>
          <p:nvPr/>
        </p:nvSpPr>
        <p:spPr>
          <a:xfrm>
            <a:off x="8849844" y="5197864"/>
            <a:ext cx="1555667" cy="954107"/>
          </a:xfrm>
          <a:prstGeom prst="rect">
            <a:avLst/>
          </a:prstGeom>
          <a:noFill/>
        </p:spPr>
        <p:txBody>
          <a:bodyPr wrap="square" rtlCol="0">
            <a:spAutoFit/>
          </a:bodyPr>
          <a:lstStyle/>
          <a:p>
            <a:r>
              <a:rPr lang="en-GB" sz="2800">
                <a:solidFill>
                  <a:srgbClr val="555555"/>
                </a:solidFill>
                <a:latin typeface="Arial Rounded MT Bold" panose="020F0704030504030204" pitchFamily="34" charset="0"/>
              </a:rPr>
              <a:t>scan me </a:t>
            </a:r>
          </a:p>
        </p:txBody>
      </p:sp>
      <p:pic>
        <p:nvPicPr>
          <p:cNvPr id="9" name="Picture 8" descr="A qr code on a black background&#10;&#10;AI-generated content may be incorrect.">
            <a:extLst>
              <a:ext uri="{FF2B5EF4-FFF2-40B4-BE49-F238E27FC236}">
                <a16:creationId xmlns:a16="http://schemas.microsoft.com/office/drawing/2014/main" id="{76F1CC2D-EF78-CA78-51B5-18D1A0A0EE6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899155" y="4776199"/>
            <a:ext cx="1801372" cy="1801372"/>
          </a:xfrm>
          <a:prstGeom prst="rect">
            <a:avLst/>
          </a:prstGeom>
        </p:spPr>
      </p:pic>
    </p:spTree>
    <p:extLst>
      <p:ext uri="{BB962C8B-B14F-4D97-AF65-F5344CB8AC3E}">
        <p14:creationId xmlns:p14="http://schemas.microsoft.com/office/powerpoint/2010/main" val="312945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D9118D-3A07-D7C3-63FC-99ADCDDCD758}"/>
              </a:ext>
            </a:extLst>
          </p:cNvPr>
          <p:cNvSpPr txBox="1"/>
          <p:nvPr/>
        </p:nvSpPr>
        <p:spPr>
          <a:xfrm>
            <a:off x="2232991" y="933918"/>
            <a:ext cx="8335618" cy="707886"/>
          </a:xfrm>
          <a:prstGeom prst="rect">
            <a:avLst/>
          </a:prstGeom>
          <a:noFill/>
        </p:spPr>
        <p:txBody>
          <a:bodyPr wrap="square" rtlCol="0">
            <a:spAutoFit/>
          </a:bodyPr>
          <a:lstStyle/>
          <a:p>
            <a:r>
              <a:rPr lang="en-GB" sz="4000" noProof="0">
                <a:solidFill>
                  <a:srgbClr val="002060"/>
                </a:solidFill>
                <a:latin typeface="Arial Rounded MT Bold" panose="020F0704030504030204" pitchFamily="34" charset="0"/>
              </a:rPr>
              <a:t>People grow out of dyslexia</a:t>
            </a:r>
          </a:p>
        </p:txBody>
      </p:sp>
      <p:pic>
        <p:nvPicPr>
          <p:cNvPr id="12" name="Picture 11" descr="A sharp starburst shape&#10;&#10;">
            <a:extLst>
              <a:ext uri="{FF2B5EF4-FFF2-40B4-BE49-F238E27FC236}">
                <a16:creationId xmlns:a16="http://schemas.microsoft.com/office/drawing/2014/main" id="{196A3438-5E4B-2554-BBE5-CB25A235797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23" name="Picture 22" descr="Two children sitting on the floor&#10;&#10;AI-generated content may be incorrect.">
            <a:extLst>
              <a:ext uri="{FF2B5EF4-FFF2-40B4-BE49-F238E27FC236}">
                <a16:creationId xmlns:a16="http://schemas.microsoft.com/office/drawing/2014/main" id="{6EA25C9C-58A5-08AD-ACA6-C8C05B7876B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34205" y="3032682"/>
            <a:ext cx="6065512" cy="4043675"/>
          </a:xfrm>
          <a:prstGeom prst="rect">
            <a:avLst/>
          </a:prstGeom>
        </p:spPr>
      </p:pic>
      <p:pic>
        <p:nvPicPr>
          <p:cNvPr id="24" name="Picture 23" descr="A white and red explosion with text&#10;&#10;AI-generated content may be incorrect.">
            <a:extLst>
              <a:ext uri="{FF2B5EF4-FFF2-40B4-BE49-F238E27FC236}">
                <a16:creationId xmlns:a16="http://schemas.microsoft.com/office/drawing/2014/main" id="{08A08C2F-43C6-8525-18BC-DE99AC53E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93" y="-12644"/>
            <a:ext cx="8945216" cy="6870644"/>
          </a:xfrm>
          <a:prstGeom prst="rect">
            <a:avLst/>
          </a:prstGeom>
        </p:spPr>
      </p:pic>
    </p:spTree>
    <p:extLst>
      <p:ext uri="{BB962C8B-B14F-4D97-AF65-F5344CB8AC3E}">
        <p14:creationId xmlns:p14="http://schemas.microsoft.com/office/powerpoint/2010/main" val="10222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harp starburst shape&#10;&#10;">
            <a:extLst>
              <a:ext uri="{FF2B5EF4-FFF2-40B4-BE49-F238E27FC236}">
                <a16:creationId xmlns:a16="http://schemas.microsoft.com/office/drawing/2014/main" id="{EA43D68C-0F29-67D4-FE0F-B40A08F8D8E1}"/>
              </a:ext>
            </a:extLst>
          </p:cNvPr>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3" name="Picture 2" descr="A white rectangular speech bubble with blue text that says truth!&#10;&#10;">
            <a:extLst>
              <a:ext uri="{FF2B5EF4-FFF2-40B4-BE49-F238E27FC236}">
                <a16:creationId xmlns:a16="http://schemas.microsoft.com/office/drawing/2014/main" id="{E3B8A3E5-5169-B9F0-C2C8-A8B024F9FDF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12487" y="497752"/>
            <a:ext cx="4225774" cy="3355455"/>
          </a:xfrm>
          <a:prstGeom prst="rect">
            <a:avLst/>
          </a:prstGeom>
        </p:spPr>
      </p:pic>
      <p:pic>
        <p:nvPicPr>
          <p:cNvPr id="7" name="Picture 6" descr="A blue and white striped object&#10;&#10;AI-generated content may be incorrect.">
            <a:extLst>
              <a:ext uri="{FF2B5EF4-FFF2-40B4-BE49-F238E27FC236}">
                <a16:creationId xmlns:a16="http://schemas.microsoft.com/office/drawing/2014/main" id="{569023D4-2F35-DE94-0F0F-38AA7BE3E77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t="25047" r="5317" b="57596"/>
          <a:stretch>
            <a:fillRect/>
          </a:stretch>
        </p:blipFill>
        <p:spPr>
          <a:xfrm>
            <a:off x="-709314" y="5224518"/>
            <a:ext cx="13248862" cy="3445566"/>
          </a:xfrm>
          <a:prstGeom prst="rect">
            <a:avLst/>
          </a:prstGeom>
        </p:spPr>
      </p:pic>
      <p:sp>
        <p:nvSpPr>
          <p:cNvPr id="9" name="TextBox 8">
            <a:extLst>
              <a:ext uri="{FF2B5EF4-FFF2-40B4-BE49-F238E27FC236}">
                <a16:creationId xmlns:a16="http://schemas.microsoft.com/office/drawing/2014/main" id="{1555C68E-8EB0-E702-CACB-AF0C63F6AFBE}"/>
              </a:ext>
            </a:extLst>
          </p:cNvPr>
          <p:cNvSpPr txBox="1">
            <a:spLocks noGrp="1" noRot="1" noMove="1" noResize="1" noEditPoints="1" noAdjustHandles="1" noChangeArrowheads="1" noChangeShapeType="1"/>
          </p:cNvSpPr>
          <p:nvPr/>
        </p:nvSpPr>
        <p:spPr>
          <a:xfrm>
            <a:off x="895184" y="3578310"/>
            <a:ext cx="4083337" cy="533864"/>
          </a:xfrm>
          <a:prstGeom prst="rect">
            <a:avLst/>
          </a:prstGeom>
          <a:noFill/>
        </p:spPr>
        <p:txBody>
          <a:bodyPr wrap="square" rtlCol="0">
            <a:spAutoFit/>
          </a:bodyPr>
          <a:lstStyle/>
          <a:p>
            <a:pPr>
              <a:lnSpc>
                <a:spcPct val="150000"/>
              </a:lnSpc>
            </a:pPr>
            <a:r>
              <a:rPr lang="en-GB" sz="3200" baseline="30000">
                <a:solidFill>
                  <a:srgbClr val="0F7190"/>
                </a:solidFill>
                <a:latin typeface="Arial Rounded MT Bold" panose="020F0704030504030204" pitchFamily="34" charset="0"/>
              </a:rPr>
              <a:t>Dyslexia is lifelong.</a:t>
            </a:r>
            <a:endParaRPr lang="en-GB" baseline="30000"/>
          </a:p>
        </p:txBody>
      </p:sp>
      <p:pic>
        <p:nvPicPr>
          <p:cNvPr id="11" name="Picture 10" descr="A person with a beard and a beard&#10;&#10;AI-generated content may be incorrect.">
            <a:extLst>
              <a:ext uri="{FF2B5EF4-FFF2-40B4-BE49-F238E27FC236}">
                <a16:creationId xmlns:a16="http://schemas.microsoft.com/office/drawing/2014/main" id="{27847CE4-6CD4-C47B-29F4-685E75AF8C4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4107570" y="142504"/>
            <a:ext cx="9527706" cy="6715496"/>
          </a:xfrm>
          <a:prstGeom prst="rect">
            <a:avLst/>
          </a:prstGeom>
        </p:spPr>
      </p:pic>
    </p:spTree>
    <p:extLst>
      <p:ext uri="{BB962C8B-B14F-4D97-AF65-F5344CB8AC3E}">
        <p14:creationId xmlns:p14="http://schemas.microsoft.com/office/powerpoint/2010/main" val="24470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CA277-95A9-480C-A37F-C7643C0456F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32F8CC0-3486-A97E-2312-4FA3CDD6ED60}"/>
              </a:ext>
            </a:extLst>
          </p:cNvPr>
          <p:cNvSpPr txBox="1">
            <a:spLocks noGrp="1" noRot="1" noMove="1" noResize="1" noEditPoints="1" noAdjustHandles="1" noChangeArrowheads="1" noChangeShapeType="1"/>
          </p:cNvSpPr>
          <p:nvPr/>
        </p:nvSpPr>
        <p:spPr>
          <a:xfrm>
            <a:off x="1473612" y="965051"/>
            <a:ext cx="9244776" cy="707886"/>
          </a:xfrm>
          <a:prstGeom prst="rect">
            <a:avLst/>
          </a:prstGeom>
          <a:noFill/>
        </p:spPr>
        <p:txBody>
          <a:bodyPr wrap="square" rtlCol="0">
            <a:spAutoFit/>
          </a:bodyPr>
          <a:lstStyle/>
          <a:p>
            <a:r>
              <a:rPr lang="en-GB" sz="4000">
                <a:solidFill>
                  <a:srgbClr val="0F7190"/>
                </a:solidFill>
                <a:latin typeface="Arial Rounded MT Bold" panose="020F0704030504030204" pitchFamily="34" charset="0"/>
              </a:rPr>
              <a:t>Dyslexia only affects boys </a:t>
            </a:r>
          </a:p>
        </p:txBody>
      </p:sp>
      <p:pic>
        <p:nvPicPr>
          <p:cNvPr id="12" name="Picture 11" descr="A sharp starburst shape&#10;&#10;">
            <a:extLst>
              <a:ext uri="{FF2B5EF4-FFF2-40B4-BE49-F238E27FC236}">
                <a16:creationId xmlns:a16="http://schemas.microsoft.com/office/drawing/2014/main" id="{E32F40A3-272D-97F0-D14A-3E96910106E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3" name="Picture 2" descr="A person with long hair&#10;&#10;AI-generated content may be incorrect.">
            <a:extLst>
              <a:ext uri="{FF2B5EF4-FFF2-40B4-BE49-F238E27FC236}">
                <a16:creationId xmlns:a16="http://schemas.microsoft.com/office/drawing/2014/main" id="{D5165B8B-484A-1EF6-5E5E-AA1593867D9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3671849" y="0"/>
            <a:ext cx="4848301" cy="6858000"/>
          </a:xfrm>
          <a:prstGeom prst="rect">
            <a:avLst/>
          </a:prstGeom>
        </p:spPr>
      </p:pic>
      <p:pic>
        <p:nvPicPr>
          <p:cNvPr id="4" name="Picture 3" descr="A white and red explosion with text that says myth&#10;&#10;">
            <a:extLst>
              <a:ext uri="{FF2B5EF4-FFF2-40B4-BE49-F238E27FC236}">
                <a16:creationId xmlns:a16="http://schemas.microsoft.com/office/drawing/2014/main" id="{151F66AE-46DE-D9F0-F167-6083FA941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115" y="-146304"/>
            <a:ext cx="8945216" cy="6870644"/>
          </a:xfrm>
          <a:prstGeom prst="rect">
            <a:avLst/>
          </a:prstGeom>
        </p:spPr>
      </p:pic>
    </p:spTree>
    <p:extLst>
      <p:ext uri="{BB962C8B-B14F-4D97-AF65-F5344CB8AC3E}">
        <p14:creationId xmlns:p14="http://schemas.microsoft.com/office/powerpoint/2010/main" val="9877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B080-CDB1-B3C4-8CA1-F84C791AE822}"/>
            </a:ext>
          </a:extLst>
        </p:cNvPr>
        <p:cNvGrpSpPr/>
        <p:nvPr/>
      </p:nvGrpSpPr>
      <p:grpSpPr>
        <a:xfrm>
          <a:off x="0" y="0"/>
          <a:ext cx="0" cy="0"/>
          <a:chOff x="0" y="0"/>
          <a:chExt cx="0" cy="0"/>
        </a:xfrm>
      </p:grpSpPr>
      <p:pic>
        <p:nvPicPr>
          <p:cNvPr id="3" name="Picture 2" descr="A white rectangular speech bubble with blue text that says truth!&#10;&#10;">
            <a:extLst>
              <a:ext uri="{FF2B5EF4-FFF2-40B4-BE49-F238E27FC236}">
                <a16:creationId xmlns:a16="http://schemas.microsoft.com/office/drawing/2014/main" id="{AC95BF19-6943-645A-F24A-2746C260DCC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2487" y="497752"/>
            <a:ext cx="4225774" cy="3355455"/>
          </a:xfrm>
          <a:prstGeom prst="rect">
            <a:avLst/>
          </a:prstGeom>
        </p:spPr>
      </p:pic>
      <p:pic>
        <p:nvPicPr>
          <p:cNvPr id="7" name="Picture 6" descr="A blue and white striped object&#10;&#10;AI-generated content may be incorrect.">
            <a:extLst>
              <a:ext uri="{FF2B5EF4-FFF2-40B4-BE49-F238E27FC236}">
                <a16:creationId xmlns:a16="http://schemas.microsoft.com/office/drawing/2014/main" id="{08CB8444-E4F0-AC12-F141-39D418B0711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5047" r="5317" b="57596"/>
          <a:stretch>
            <a:fillRect/>
          </a:stretch>
        </p:blipFill>
        <p:spPr>
          <a:xfrm>
            <a:off x="-554935" y="4358823"/>
            <a:ext cx="13248862" cy="3445566"/>
          </a:xfrm>
          <a:prstGeom prst="rect">
            <a:avLst/>
          </a:prstGeom>
        </p:spPr>
      </p:pic>
      <p:pic>
        <p:nvPicPr>
          <p:cNvPr id="8" name="Picture 7" descr="A child with red dots&#10;&#10;AI-generated content may be incorrect.">
            <a:extLst>
              <a:ext uri="{FF2B5EF4-FFF2-40B4-BE49-F238E27FC236}">
                <a16:creationId xmlns:a16="http://schemas.microsoft.com/office/drawing/2014/main" id="{B70FF099-0D69-03F7-7930-43879EFE077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t="30145"/>
          <a:stretch>
            <a:fillRect/>
          </a:stretch>
        </p:blipFill>
        <p:spPr>
          <a:xfrm>
            <a:off x="5141843" y="298621"/>
            <a:ext cx="6637670" cy="6559379"/>
          </a:xfrm>
          <a:prstGeom prst="rect">
            <a:avLst/>
          </a:prstGeom>
        </p:spPr>
      </p:pic>
      <p:sp>
        <p:nvSpPr>
          <p:cNvPr id="9" name="TextBox 8">
            <a:extLst>
              <a:ext uri="{FF2B5EF4-FFF2-40B4-BE49-F238E27FC236}">
                <a16:creationId xmlns:a16="http://schemas.microsoft.com/office/drawing/2014/main" id="{443559A9-2AFF-D1C7-6327-A7BAF1142533}"/>
              </a:ext>
            </a:extLst>
          </p:cNvPr>
          <p:cNvSpPr txBox="1">
            <a:spLocks noGrp="1" noRot="1" noMove="1" noResize="1" noEditPoints="1" noAdjustHandles="1" noChangeArrowheads="1" noChangeShapeType="1"/>
          </p:cNvSpPr>
          <p:nvPr/>
        </p:nvSpPr>
        <p:spPr>
          <a:xfrm>
            <a:off x="940904" y="3707843"/>
            <a:ext cx="4083337" cy="1301959"/>
          </a:xfrm>
          <a:prstGeom prst="rect">
            <a:avLst/>
          </a:prstGeom>
          <a:noFill/>
        </p:spPr>
        <p:txBody>
          <a:bodyPr wrap="square" rtlCol="0">
            <a:spAutoFit/>
          </a:bodyPr>
          <a:lstStyle/>
          <a:p>
            <a:pPr>
              <a:lnSpc>
                <a:spcPct val="150000"/>
              </a:lnSpc>
            </a:pPr>
            <a:r>
              <a:rPr lang="en-GB" sz="2800">
                <a:solidFill>
                  <a:srgbClr val="0F7190"/>
                </a:solidFill>
                <a:latin typeface="Arial Rounded MT Bold" panose="020F0704030504030204" pitchFamily="34" charset="0"/>
              </a:rPr>
              <a:t>Girls can be </a:t>
            </a:r>
          </a:p>
          <a:p>
            <a:pPr>
              <a:lnSpc>
                <a:spcPct val="150000"/>
              </a:lnSpc>
            </a:pPr>
            <a:r>
              <a:rPr lang="en-GB" sz="2800">
                <a:solidFill>
                  <a:srgbClr val="0F7190"/>
                </a:solidFill>
                <a:latin typeface="Arial Rounded MT Bold" panose="020F0704030504030204" pitchFamily="34" charset="0"/>
              </a:rPr>
              <a:t>dyslexic too</a:t>
            </a:r>
          </a:p>
        </p:txBody>
      </p:sp>
    </p:spTree>
    <p:extLst>
      <p:ext uri="{BB962C8B-B14F-4D97-AF65-F5344CB8AC3E}">
        <p14:creationId xmlns:p14="http://schemas.microsoft.com/office/powerpoint/2010/main" val="35631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EEA7-8D5C-CC80-C853-E06332CA857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B19E4DD-3362-B526-374E-B6617A96C14B}"/>
              </a:ext>
            </a:extLst>
          </p:cNvPr>
          <p:cNvSpPr txBox="1">
            <a:spLocks noGrp="1" noRot="1" noMove="1" noResize="1" noEditPoints="1" noAdjustHandles="1" noChangeArrowheads="1" noChangeShapeType="1"/>
          </p:cNvSpPr>
          <p:nvPr/>
        </p:nvSpPr>
        <p:spPr>
          <a:xfrm>
            <a:off x="1229437" y="681585"/>
            <a:ext cx="9244776" cy="1323439"/>
          </a:xfrm>
          <a:prstGeom prst="rect">
            <a:avLst/>
          </a:prstGeom>
          <a:noFill/>
          <a:ln>
            <a:solidFill>
              <a:schemeClr val="bg1"/>
            </a:solidFill>
          </a:ln>
        </p:spPr>
        <p:txBody>
          <a:bodyPr wrap="square" rtlCol="0">
            <a:spAutoFit/>
          </a:bodyPr>
          <a:lstStyle/>
          <a:p>
            <a:pPr algn="ctr"/>
            <a:r>
              <a:rPr lang="en-GB" sz="4000">
                <a:solidFill>
                  <a:srgbClr val="0F7190"/>
                </a:solidFill>
                <a:latin typeface="Arial Rounded MT Bold" panose="020F0704030504030204" pitchFamily="34" charset="0"/>
              </a:rPr>
              <a:t>Dyslexia is just about </a:t>
            </a:r>
          </a:p>
          <a:p>
            <a:pPr algn="ctr"/>
            <a:r>
              <a:rPr lang="en-GB" sz="4000">
                <a:solidFill>
                  <a:srgbClr val="0F7190"/>
                </a:solidFill>
                <a:latin typeface="Arial Rounded MT Bold" panose="020F0704030504030204" pitchFamily="34" charset="0"/>
              </a:rPr>
              <a:t>reading and spelling</a:t>
            </a:r>
          </a:p>
        </p:txBody>
      </p:sp>
      <p:pic>
        <p:nvPicPr>
          <p:cNvPr id="12" name="Picture 11" descr="A sharp starburst shape&#10;&#10;">
            <a:extLst>
              <a:ext uri="{FF2B5EF4-FFF2-40B4-BE49-F238E27FC236}">
                <a16:creationId xmlns:a16="http://schemas.microsoft.com/office/drawing/2014/main" id="{AE07B2B1-8F26-15A7-5E9D-B5B8A32DE6F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3" name="Picture 2" descr="A person holding a book&#10;&#10;AI-generated content may be incorrect.">
            <a:extLst>
              <a:ext uri="{FF2B5EF4-FFF2-40B4-BE49-F238E27FC236}">
                <a16:creationId xmlns:a16="http://schemas.microsoft.com/office/drawing/2014/main" id="{1043EAA9-5C6C-43C3-F1A9-69C3B45F7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849" y="1913857"/>
            <a:ext cx="4848301" cy="6858000"/>
          </a:xfrm>
          <a:prstGeom prst="rect">
            <a:avLst/>
          </a:prstGeom>
        </p:spPr>
      </p:pic>
      <p:pic>
        <p:nvPicPr>
          <p:cNvPr id="10" name="Picture 9" descr="A white and red explosion with text that says myth&#10;&#10;">
            <a:extLst>
              <a:ext uri="{FF2B5EF4-FFF2-40B4-BE49-F238E27FC236}">
                <a16:creationId xmlns:a16="http://schemas.microsoft.com/office/drawing/2014/main" id="{F31C5EC7-9F69-1495-7F05-5C88F78E1F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8997" y="-12644"/>
            <a:ext cx="8945216" cy="6870644"/>
          </a:xfrm>
          <a:prstGeom prst="rect">
            <a:avLst/>
          </a:prstGeom>
        </p:spPr>
      </p:pic>
    </p:spTree>
    <p:extLst>
      <p:ext uri="{BB962C8B-B14F-4D97-AF65-F5344CB8AC3E}">
        <p14:creationId xmlns:p14="http://schemas.microsoft.com/office/powerpoint/2010/main" val="23212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79FA7-76FF-46A0-9E95-F284FC295C6A}"/>
            </a:ext>
          </a:extLst>
        </p:cNvPr>
        <p:cNvGrpSpPr/>
        <p:nvPr/>
      </p:nvGrpSpPr>
      <p:grpSpPr>
        <a:xfrm>
          <a:off x="0" y="0"/>
          <a:ext cx="0" cy="0"/>
          <a:chOff x="0" y="0"/>
          <a:chExt cx="0" cy="0"/>
        </a:xfrm>
      </p:grpSpPr>
      <p:pic>
        <p:nvPicPr>
          <p:cNvPr id="5" name="Picture 4" descr="A sharp starburst shape&#10;&#10;">
            <a:extLst>
              <a:ext uri="{FF2B5EF4-FFF2-40B4-BE49-F238E27FC236}">
                <a16:creationId xmlns:a16="http://schemas.microsoft.com/office/drawing/2014/main" id="{4188B9BE-80C8-2004-A04C-56F86E1D54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3" name="Picture 2" descr="A white rectangular speech bubble with blue text that says truth!&#10;&#10;">
            <a:extLst>
              <a:ext uri="{FF2B5EF4-FFF2-40B4-BE49-F238E27FC236}">
                <a16:creationId xmlns:a16="http://schemas.microsoft.com/office/drawing/2014/main" id="{13729F53-9ABE-906D-BADC-563761ED741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366124" y="519463"/>
            <a:ext cx="3414306" cy="2711112"/>
          </a:xfrm>
          <a:prstGeom prst="rect">
            <a:avLst/>
          </a:prstGeom>
        </p:spPr>
      </p:pic>
      <p:pic>
        <p:nvPicPr>
          <p:cNvPr id="4" name="Picture 3" descr="A person with long hair wearing glasses and a red jacket&#10;&#10;AI-generated content may be incorrect.">
            <a:extLst>
              <a:ext uri="{FF2B5EF4-FFF2-40B4-BE49-F238E27FC236}">
                <a16:creationId xmlns:a16="http://schemas.microsoft.com/office/drawing/2014/main" id="{4DD4213C-E495-93EC-AEE5-95C6ADB7ECF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 t="26281" r="-5213"/>
          <a:stretch>
            <a:fillRect/>
          </a:stretch>
        </p:blipFill>
        <p:spPr>
          <a:xfrm>
            <a:off x="4321204" y="-377992"/>
            <a:ext cx="7300951" cy="7235992"/>
          </a:xfrm>
          <a:prstGeom prst="rect">
            <a:avLst/>
          </a:prstGeom>
        </p:spPr>
      </p:pic>
      <p:sp>
        <p:nvSpPr>
          <p:cNvPr id="6" name="TextBox 5">
            <a:extLst>
              <a:ext uri="{FF2B5EF4-FFF2-40B4-BE49-F238E27FC236}">
                <a16:creationId xmlns:a16="http://schemas.microsoft.com/office/drawing/2014/main" id="{539B9C97-4E30-6B41-7E53-2EFFEF591971}"/>
              </a:ext>
            </a:extLst>
          </p:cNvPr>
          <p:cNvSpPr txBox="1">
            <a:spLocks noGrp="1" noRot="1" noMove="1" noResize="1" noEditPoints="1" noAdjustHandles="1" noChangeArrowheads="1" noChangeShapeType="1"/>
          </p:cNvSpPr>
          <p:nvPr/>
        </p:nvSpPr>
        <p:spPr>
          <a:xfrm>
            <a:off x="696042" y="3343169"/>
            <a:ext cx="5304424" cy="1948290"/>
          </a:xfrm>
          <a:prstGeom prst="rect">
            <a:avLst/>
          </a:prstGeom>
          <a:noFill/>
        </p:spPr>
        <p:txBody>
          <a:bodyPr wrap="square" rtlCol="0">
            <a:spAutoFit/>
          </a:bodyPr>
          <a:lstStyle/>
          <a:p>
            <a:pPr>
              <a:lnSpc>
                <a:spcPct val="150000"/>
              </a:lnSpc>
            </a:pPr>
            <a:r>
              <a:rPr lang="en-GB" sz="2800">
                <a:solidFill>
                  <a:srgbClr val="0F7190"/>
                </a:solidFill>
                <a:latin typeface="Arial Rounded MT Bold" panose="020F0704030504030204" pitchFamily="34" charset="0"/>
              </a:rPr>
              <a:t>It can affect short-term memory and processing speed too</a:t>
            </a:r>
          </a:p>
        </p:txBody>
      </p:sp>
    </p:spTree>
    <p:extLst>
      <p:ext uri="{BB962C8B-B14F-4D97-AF65-F5344CB8AC3E}">
        <p14:creationId xmlns:p14="http://schemas.microsoft.com/office/powerpoint/2010/main" val="45299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8AD1-9A79-356E-ED01-F0F78C24D73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69B3257-CD84-1CDC-0375-6C2395620A7E}"/>
              </a:ext>
            </a:extLst>
          </p:cNvPr>
          <p:cNvSpPr txBox="1">
            <a:spLocks noGrp="1" noRot="1" noMove="1" noResize="1" noEditPoints="1" noAdjustHandles="1" noChangeArrowheads="1" noChangeShapeType="1"/>
          </p:cNvSpPr>
          <p:nvPr/>
        </p:nvSpPr>
        <p:spPr>
          <a:xfrm>
            <a:off x="1229437" y="681585"/>
            <a:ext cx="9244776" cy="707886"/>
          </a:xfrm>
          <a:prstGeom prst="rect">
            <a:avLst/>
          </a:prstGeom>
          <a:noFill/>
        </p:spPr>
        <p:txBody>
          <a:bodyPr wrap="square" rtlCol="0">
            <a:spAutoFit/>
          </a:bodyPr>
          <a:lstStyle/>
          <a:p>
            <a:pPr algn="ctr"/>
            <a:r>
              <a:rPr lang="en-GB" sz="4000">
                <a:solidFill>
                  <a:srgbClr val="0F7190"/>
                </a:solidFill>
                <a:latin typeface="Arial Rounded MT Bold" panose="020F0704030504030204" pitchFamily="34" charset="0"/>
              </a:rPr>
              <a:t>Coloured overlays fix dyslexia</a:t>
            </a:r>
          </a:p>
        </p:txBody>
      </p:sp>
      <p:pic>
        <p:nvPicPr>
          <p:cNvPr id="12" name="Picture 11" descr="A sharp starburst shape&#10;&#10;">
            <a:extLst>
              <a:ext uri="{FF2B5EF4-FFF2-40B4-BE49-F238E27FC236}">
                <a16:creationId xmlns:a16="http://schemas.microsoft.com/office/drawing/2014/main" id="{F1ED2019-296E-5D16-48A3-4D1909487A2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3" name="Picture 2" descr="A person with glasses and a striped shirt&#10;&#10;AI-generated content may be incorrect.">
            <a:extLst>
              <a:ext uri="{FF2B5EF4-FFF2-40B4-BE49-F238E27FC236}">
                <a16:creationId xmlns:a16="http://schemas.microsoft.com/office/drawing/2014/main" id="{1D5B7D26-D0FD-0BE6-8883-5A0ADF1ACCE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t="22089" b="25174"/>
          <a:stretch>
            <a:fillRect/>
          </a:stretch>
        </p:blipFill>
        <p:spPr>
          <a:xfrm>
            <a:off x="3948384" y="1245616"/>
            <a:ext cx="7560258" cy="5639680"/>
          </a:xfrm>
          <a:prstGeom prst="rect">
            <a:avLst/>
          </a:prstGeom>
        </p:spPr>
      </p:pic>
      <p:pic>
        <p:nvPicPr>
          <p:cNvPr id="4" name="Picture 3" descr="A white and red explosion with text that says myth&#10;&#10;">
            <a:extLst>
              <a:ext uri="{FF2B5EF4-FFF2-40B4-BE49-F238E27FC236}">
                <a16:creationId xmlns:a16="http://schemas.microsoft.com/office/drawing/2014/main" id="{12EFF7A2-222B-7C45-5B32-F6B745709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8997" y="-182090"/>
            <a:ext cx="8945216" cy="6870644"/>
          </a:xfrm>
          <a:prstGeom prst="rect">
            <a:avLst/>
          </a:prstGeom>
        </p:spPr>
      </p:pic>
    </p:spTree>
    <p:extLst>
      <p:ext uri="{BB962C8B-B14F-4D97-AF65-F5344CB8AC3E}">
        <p14:creationId xmlns:p14="http://schemas.microsoft.com/office/powerpoint/2010/main" val="37916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139B4-CB2F-83D9-0F67-8FE891652805}"/>
            </a:ext>
          </a:extLst>
        </p:cNvPr>
        <p:cNvGrpSpPr/>
        <p:nvPr/>
      </p:nvGrpSpPr>
      <p:grpSpPr>
        <a:xfrm>
          <a:off x="0" y="0"/>
          <a:ext cx="0" cy="0"/>
          <a:chOff x="0" y="0"/>
          <a:chExt cx="0" cy="0"/>
        </a:xfrm>
      </p:grpSpPr>
      <p:pic>
        <p:nvPicPr>
          <p:cNvPr id="5" name="Picture 4" descr="A sharp starburst shape&#10;&#10;">
            <a:extLst>
              <a:ext uri="{FF2B5EF4-FFF2-40B4-BE49-F238E27FC236}">
                <a16:creationId xmlns:a16="http://schemas.microsoft.com/office/drawing/2014/main" id="{344D264B-B48E-A9BD-BCC1-0556989B8B0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804" t="9816" r="1" b="65767"/>
          <a:stretch>
            <a:fillRect/>
          </a:stretch>
        </p:blipFill>
        <p:spPr>
          <a:xfrm rot="10800000">
            <a:off x="-1643499" y="1813891"/>
            <a:ext cx="16601084" cy="5540053"/>
          </a:xfrm>
          <a:prstGeom prst="rect">
            <a:avLst/>
          </a:prstGeom>
        </p:spPr>
      </p:pic>
      <p:pic>
        <p:nvPicPr>
          <p:cNvPr id="3" name="Picture 2" descr="A white rectangular speech bubble with blue text that says truth!&#10;&#10;">
            <a:extLst>
              <a:ext uri="{FF2B5EF4-FFF2-40B4-BE49-F238E27FC236}">
                <a16:creationId xmlns:a16="http://schemas.microsoft.com/office/drawing/2014/main" id="{A365150D-5025-7740-3886-774CD71CAE0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366124" y="519463"/>
            <a:ext cx="3414306" cy="2711112"/>
          </a:xfrm>
          <a:prstGeom prst="rect">
            <a:avLst/>
          </a:prstGeom>
        </p:spPr>
      </p:pic>
      <p:sp>
        <p:nvSpPr>
          <p:cNvPr id="6" name="TextBox 5">
            <a:extLst>
              <a:ext uri="{FF2B5EF4-FFF2-40B4-BE49-F238E27FC236}">
                <a16:creationId xmlns:a16="http://schemas.microsoft.com/office/drawing/2014/main" id="{8E892190-8FF0-FE27-6374-E7A60619E08B}"/>
              </a:ext>
            </a:extLst>
          </p:cNvPr>
          <p:cNvSpPr txBox="1">
            <a:spLocks noGrp="1" noRot="1" noMove="1" noResize="1" noEditPoints="1" noAdjustHandles="1" noChangeArrowheads="1" noChangeShapeType="1"/>
          </p:cNvSpPr>
          <p:nvPr/>
        </p:nvSpPr>
        <p:spPr>
          <a:xfrm>
            <a:off x="791576" y="3230575"/>
            <a:ext cx="5304424" cy="1282402"/>
          </a:xfrm>
          <a:prstGeom prst="rect">
            <a:avLst/>
          </a:prstGeom>
          <a:noFill/>
        </p:spPr>
        <p:txBody>
          <a:bodyPr wrap="square" rtlCol="0">
            <a:spAutoFit/>
          </a:bodyPr>
          <a:lstStyle/>
          <a:p>
            <a:pPr lvl="0">
              <a:defRPr/>
            </a:pPr>
            <a:r>
              <a:rPr lang="en-GB" sz="4400" baseline="30000">
                <a:solidFill>
                  <a:srgbClr val="0F7190"/>
                </a:solidFill>
                <a:latin typeface="Arial Rounded MT Bold" panose="020F0704030504030204" pitchFamily="34" charset="0"/>
              </a:rPr>
              <a:t>Coloured overlays help visual stress, not dyslexia</a:t>
            </a:r>
            <a:endParaRPr lang="en-GB" sz="2800" baseline="30000"/>
          </a:p>
          <a:p>
            <a:pPr lvl="0">
              <a:defRPr/>
            </a:pPr>
            <a:endParaRPr lang="en-GB" sz="2800" baseline="30000"/>
          </a:p>
        </p:txBody>
      </p:sp>
      <p:pic>
        <p:nvPicPr>
          <p:cNvPr id="7" name="Picture 6" descr="A person holding a book&#10;&#10;AI-generated content may be incorrect.">
            <a:extLst>
              <a:ext uri="{FF2B5EF4-FFF2-40B4-BE49-F238E27FC236}">
                <a16:creationId xmlns:a16="http://schemas.microsoft.com/office/drawing/2014/main" id="{4E25C6D4-E2EB-F5CD-F10C-36B4631B1A8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t="5174" r="2239" b="26766"/>
          <a:stretch>
            <a:fillRect/>
          </a:stretch>
        </p:blipFill>
        <p:spPr>
          <a:xfrm>
            <a:off x="3780430" y="132478"/>
            <a:ext cx="9354885" cy="9212404"/>
          </a:xfrm>
          <a:prstGeom prst="rect">
            <a:avLst/>
          </a:prstGeom>
        </p:spPr>
      </p:pic>
    </p:spTree>
    <p:extLst>
      <p:ext uri="{BB962C8B-B14F-4D97-AF65-F5344CB8AC3E}">
        <p14:creationId xmlns:p14="http://schemas.microsoft.com/office/powerpoint/2010/main" val="25882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20D5D12A8C745A7A141AC2792FAA0" ma:contentTypeVersion="19" ma:contentTypeDescription="Create a new document." ma:contentTypeScope="" ma:versionID="81f42f1d2e4d71d55c07bbcd3c525d00">
  <xsd:schema xmlns:xsd="http://www.w3.org/2001/XMLSchema" xmlns:xs="http://www.w3.org/2001/XMLSchema" xmlns:p="http://schemas.microsoft.com/office/2006/metadata/properties" xmlns:ns2="268ba956-f75e-4902-b00d-6af1be0694b8" xmlns:ns3="645608cc-4df1-4775-876c-4ceff46c2ce6" targetNamespace="http://schemas.microsoft.com/office/2006/metadata/properties" ma:root="true" ma:fieldsID="c9ddb2a0b7663551c2cfd9600b9250e5" ns2:_="" ns3:_="">
    <xsd:import namespace="268ba956-f75e-4902-b00d-6af1be0694b8"/>
    <xsd:import namespace="645608cc-4df1-4775-876c-4ceff46c2c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ba956-f75e-4902-b00d-6af1be069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989c2f-39f1-43da-b6f6-2c99c4818a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5608cc-4df1-4775-876c-4ceff46c2c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4470ed-cb8b-43b3-9d63-c1eab69566be}" ma:internalName="TaxCatchAll" ma:showField="CatchAllData" ma:web="645608cc-4df1-4775-876c-4ceff46c2c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45608cc-4df1-4775-876c-4ceff46c2ce6" xsi:nil="true"/>
    <lcf76f155ced4ddcb4097134ff3c332f xmlns="268ba956-f75e-4902-b00d-6af1be0694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46222E-F468-4599-ABDD-2736BF747713}">
  <ds:schemaRefs>
    <ds:schemaRef ds:uri="268ba956-f75e-4902-b00d-6af1be0694b8"/>
    <ds:schemaRef ds:uri="645608cc-4df1-4775-876c-4ceff46c2c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665B72-0C88-490D-904A-9DFECD2AFE2F}">
  <ds:schemaRefs>
    <ds:schemaRef ds:uri="http://schemas.microsoft.com/sharepoint/v3/contenttype/forms"/>
  </ds:schemaRefs>
</ds:datastoreItem>
</file>

<file path=customXml/itemProps3.xml><?xml version="1.0" encoding="utf-8"?>
<ds:datastoreItem xmlns:ds="http://schemas.openxmlformats.org/officeDocument/2006/customXml" ds:itemID="{71FC3804-A430-4594-9D9C-A0F14550E2F1}">
  <ds:schemaRefs>
    <ds:schemaRef ds:uri="268ba956-f75e-4902-b00d-6af1be0694b8"/>
    <ds:schemaRef ds:uri="645608cc-4df1-4775-876c-4ceff46c2ce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Widescreen</PresentationFormat>
  <Paragraphs>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 Rounded MT Bold</vt:lpstr>
      <vt:lpstr>Aptos</vt:lpstr>
      <vt:lpstr>Century Gothic</vt:lpstr>
      <vt:lpstr>Arial</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Carmichael</dc:creator>
  <cp:lastModifiedBy>Katie Carmichael</cp:lastModifiedBy>
  <cp:revision>1</cp:revision>
  <dcterms:created xsi:type="dcterms:W3CDTF">2025-07-04T08:06:23Z</dcterms:created>
  <dcterms:modified xsi:type="dcterms:W3CDTF">2025-09-09T14:32:30Z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0x010100AC420D5D12A8C745A7A141AC2792FAA0</vt:lpwstr>
  </property>
  <property fmtid="{D5CDD505-2E9C-101B-9397-08002B2CF9AE}" pid="3" name="MediaServiceImageTags">
    <vt:lpwstr/>
  </property>
</Properties>
</file>