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  <p:sldId id="256" r:id="rId6"/>
    <p:sldId id="266" r:id="rId7"/>
    <p:sldId id="257" r:id="rId8"/>
    <p:sldId id="269" r:id="rId9"/>
    <p:sldId id="267" r:id="rId10"/>
    <p:sldId id="270" r:id="rId11"/>
    <p:sldId id="27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9B9C"/>
    <a:srgbClr val="DFC8B8"/>
    <a:srgbClr val="99969C"/>
    <a:srgbClr val="9996A6"/>
    <a:srgbClr val="F6F5FF"/>
    <a:srgbClr val="525252"/>
    <a:srgbClr val="941E6F"/>
    <a:srgbClr val="7164AA"/>
    <a:srgbClr val="006E91"/>
    <a:srgbClr val="4A25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643" y="77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A24BE-4C80-4FA9-8C50-A212D6882AD9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450A-674E-4C51-9252-39DEB8AD72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829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A24BE-4C80-4FA9-8C50-A212D6882AD9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450A-674E-4C51-9252-39DEB8AD72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254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A24BE-4C80-4FA9-8C50-A212D6882AD9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450A-674E-4C51-9252-39DEB8AD72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738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A24BE-4C80-4FA9-8C50-A212D6882AD9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450A-674E-4C51-9252-39DEB8AD72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153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A24BE-4C80-4FA9-8C50-A212D6882AD9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450A-674E-4C51-9252-39DEB8AD72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534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A24BE-4C80-4FA9-8C50-A212D6882AD9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450A-674E-4C51-9252-39DEB8AD72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6910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A24BE-4C80-4FA9-8C50-A212D6882AD9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450A-674E-4C51-9252-39DEB8AD72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501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A24BE-4C80-4FA9-8C50-A212D6882AD9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450A-674E-4C51-9252-39DEB8AD72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348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A24BE-4C80-4FA9-8C50-A212D6882AD9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450A-674E-4C51-9252-39DEB8AD72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2474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A24BE-4C80-4FA9-8C50-A212D6882AD9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450A-674E-4C51-9252-39DEB8AD72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849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A24BE-4C80-4FA9-8C50-A212D6882AD9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450A-674E-4C51-9252-39DEB8AD72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738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A24BE-4C80-4FA9-8C50-A212D6882AD9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E450A-674E-4C51-9252-39DEB8AD72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027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dyslexiascotland.org.uk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helpline@dyslexiascotland.org.uk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969C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617" y="0"/>
            <a:ext cx="7296539" cy="6858000"/>
          </a:xfrm>
          <a:prstGeom prst="rect">
            <a:avLst/>
          </a:prstGeom>
          <a:solidFill>
            <a:srgbClr val="F6F5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085459" y="2267188"/>
            <a:ext cx="6662059" cy="1258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3650" b="1" dirty="0">
                <a:solidFill>
                  <a:srgbClr val="941E6F"/>
                </a:solidFill>
                <a:latin typeface="Century Gothic" panose="020B0502020202020204" pitchFamily="34" charset="0"/>
              </a:rPr>
              <a:t>What is dyslexia?</a:t>
            </a:r>
          </a:p>
          <a:p>
            <a:pPr>
              <a:lnSpc>
                <a:spcPct val="150000"/>
              </a:lnSpc>
            </a:pPr>
            <a:r>
              <a:rPr lang="en-GB" sz="1400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93235" y="3819445"/>
            <a:ext cx="5110067" cy="787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60" b="1" dirty="0">
                <a:solidFill>
                  <a:srgbClr val="525252"/>
                </a:solidFill>
                <a:latin typeface="Century Gothic" panose="020B0502020202020204" pitchFamily="34" charset="0"/>
              </a:rPr>
              <a:t>Dyslexia Awareness Week </a:t>
            </a:r>
          </a:p>
          <a:p>
            <a:r>
              <a:rPr lang="en-GB" sz="2260" b="1" dirty="0">
                <a:solidFill>
                  <a:srgbClr val="525252"/>
                </a:solidFill>
                <a:latin typeface="Century Gothic" panose="020B0502020202020204" pitchFamily="34" charset="0"/>
              </a:rPr>
              <a:t>30 September - </a:t>
            </a:r>
            <a:r>
              <a:rPr lang="en-GB" sz="2260" b="1">
                <a:solidFill>
                  <a:srgbClr val="525252"/>
                </a:solidFill>
                <a:latin typeface="Century Gothic" panose="020B0502020202020204" pitchFamily="34" charset="0"/>
              </a:rPr>
              <a:t>6 October 2024</a:t>
            </a:r>
            <a:endParaRPr lang="en-GB" sz="2260" b="1" dirty="0">
              <a:solidFill>
                <a:srgbClr val="525252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59" y="4812166"/>
            <a:ext cx="2231141" cy="1514859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439649" y="4085421"/>
            <a:ext cx="33216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200" dirty="0">
                <a:solidFill>
                  <a:srgbClr val="525252"/>
                </a:solidFill>
                <a:latin typeface="Century Gothic" panose="020B0502020202020204" pitchFamily="34" charset="0"/>
              </a:rPr>
              <a:t>Dyslexia Scotland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solidFill>
                  <a:srgbClr val="525252"/>
                </a:solidFill>
                <a:latin typeface="Century Gothic" panose="020B0502020202020204" pitchFamily="34" charset="0"/>
              </a:rPr>
              <a:t>Cameron House</a:t>
            </a:r>
          </a:p>
          <a:p>
            <a:pPr>
              <a:lnSpc>
                <a:spcPct val="150000"/>
              </a:lnSpc>
            </a:pPr>
            <a:r>
              <a:rPr lang="en-GB" sz="1200" dirty="0" err="1">
                <a:solidFill>
                  <a:srgbClr val="525252"/>
                </a:solidFill>
                <a:latin typeface="Century Gothic" panose="020B0502020202020204" pitchFamily="34" charset="0"/>
              </a:rPr>
              <a:t>Forthside</a:t>
            </a:r>
            <a:r>
              <a:rPr lang="en-GB" sz="1200" dirty="0">
                <a:solidFill>
                  <a:srgbClr val="525252"/>
                </a:solidFill>
                <a:latin typeface="Century Gothic" panose="020B0502020202020204" pitchFamily="34" charset="0"/>
              </a:rPr>
              <a:t> Way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solidFill>
                  <a:srgbClr val="525252"/>
                </a:solidFill>
                <a:latin typeface="Century Gothic" panose="020B0502020202020204" pitchFamily="34" charset="0"/>
              </a:rPr>
              <a:t>Stirling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solidFill>
                  <a:srgbClr val="525252"/>
                </a:solidFill>
                <a:latin typeface="Century Gothic" panose="020B0502020202020204" pitchFamily="34" charset="0"/>
              </a:rPr>
              <a:t>FK8 1QZ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solidFill>
                  <a:srgbClr val="525252"/>
                </a:solidFill>
                <a:latin typeface="Century Gothic" panose="020B0502020202020204" pitchFamily="34" charset="0"/>
              </a:rPr>
              <a:t>Helpline: 0344 800 8484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solidFill>
                  <a:srgbClr val="525252"/>
                </a:solidFill>
                <a:latin typeface="Century Gothic" panose="020B0502020202020204" pitchFamily="34" charset="0"/>
                <a:hlinkClick r:id="rId3"/>
              </a:rPr>
              <a:t>info@dyslexiascotland.org.uk</a:t>
            </a:r>
            <a:endParaRPr lang="en-GB" sz="1200" dirty="0">
              <a:solidFill>
                <a:srgbClr val="525252"/>
              </a:solidFill>
              <a:latin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1200" b="1" dirty="0">
                <a:solidFill>
                  <a:srgbClr val="525252"/>
                </a:solidFill>
                <a:latin typeface="Century Gothic" panose="020B0502020202020204" pitchFamily="34" charset="0"/>
              </a:rPr>
              <a:t>Charity No. SC 000951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982957" y="3819444"/>
            <a:ext cx="2130029" cy="303118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857"/>
          <a:stretch/>
        </p:blipFill>
        <p:spPr>
          <a:xfrm rot="16200000">
            <a:off x="107609" y="49079"/>
            <a:ext cx="2350272" cy="255425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742B17D-B850-447D-8E59-7602FCD79B6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9894" y="597211"/>
            <a:ext cx="1974183" cy="2604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360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F">
            <a:alpha val="6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-11639"/>
            <a:ext cx="12192000" cy="856723"/>
          </a:xfrm>
          <a:prstGeom prst="rect">
            <a:avLst/>
          </a:prstGeom>
          <a:solidFill>
            <a:srgbClr val="9996A6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0" y="6204857"/>
            <a:ext cx="12192000" cy="653143"/>
          </a:xfrm>
          <a:prstGeom prst="rect">
            <a:avLst/>
          </a:prstGeom>
          <a:solidFill>
            <a:srgbClr val="9996A6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219" y="6204857"/>
            <a:ext cx="9841561" cy="49985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43883" y="1193686"/>
            <a:ext cx="7474999" cy="4529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b="1" dirty="0">
                <a:solidFill>
                  <a:srgbClr val="4A2583"/>
                </a:solidFill>
                <a:latin typeface="Century Gothic" panose="020B0502020202020204" pitchFamily="34" charset="0"/>
              </a:rPr>
              <a:t>As well as difficulties with reading, writing and spelling, dyslexia can also affect:</a:t>
            </a:r>
          </a:p>
          <a:p>
            <a:pPr>
              <a:lnSpc>
                <a:spcPct val="150000"/>
              </a:lnSpc>
            </a:pPr>
            <a:endParaRPr lang="en-GB" b="1" dirty="0">
              <a:solidFill>
                <a:srgbClr val="4A2583"/>
              </a:solidFill>
              <a:latin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b="1" dirty="0">
                <a:solidFill>
                  <a:srgbClr val="4A2583"/>
                </a:solidFill>
                <a:latin typeface="Century Gothic" panose="020B0502020202020204" pitchFamily="34" charset="0"/>
              </a:rPr>
              <a:t>- Short term memory</a:t>
            </a:r>
          </a:p>
          <a:p>
            <a:pPr>
              <a:lnSpc>
                <a:spcPct val="150000"/>
              </a:lnSpc>
            </a:pPr>
            <a:r>
              <a:rPr lang="en-GB" b="1" dirty="0">
                <a:solidFill>
                  <a:srgbClr val="4A2583"/>
                </a:solidFill>
                <a:latin typeface="Century Gothic" panose="020B0502020202020204" pitchFamily="34" charset="0"/>
              </a:rPr>
              <a:t>- Organisational skills</a:t>
            </a:r>
          </a:p>
          <a:p>
            <a:pPr>
              <a:lnSpc>
                <a:spcPct val="150000"/>
              </a:lnSpc>
            </a:pPr>
            <a:r>
              <a:rPr lang="en-GB" b="1" dirty="0">
                <a:solidFill>
                  <a:srgbClr val="4A2583"/>
                </a:solidFill>
                <a:latin typeface="Century Gothic" panose="020B0502020202020204" pitchFamily="34" charset="0"/>
              </a:rPr>
              <a:t>- Sequencing skills such as following instructions or directions</a:t>
            </a:r>
          </a:p>
          <a:p>
            <a:pPr>
              <a:lnSpc>
                <a:spcPct val="150000"/>
              </a:lnSpc>
            </a:pPr>
            <a:endParaRPr lang="en-GB" b="1" dirty="0">
              <a:solidFill>
                <a:srgbClr val="4A2583"/>
              </a:solidFill>
              <a:latin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b="1" dirty="0">
                <a:solidFill>
                  <a:srgbClr val="4A2583"/>
                </a:solidFill>
                <a:latin typeface="Century Gothic" panose="020B0502020202020204" pitchFamily="34" charset="0"/>
              </a:rPr>
              <a:t>It is important to remember that everyone with dyslexia is different and not everyone will experience all of the difficulties listed above.</a:t>
            </a:r>
          </a:p>
          <a:p>
            <a:pPr>
              <a:lnSpc>
                <a:spcPct val="150000"/>
              </a:lnSpc>
            </a:pPr>
            <a:r>
              <a:rPr lang="en-GB" sz="1400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43811" y="111976"/>
            <a:ext cx="6662059" cy="896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260" b="1" dirty="0">
                <a:solidFill>
                  <a:srgbClr val="006E91"/>
                </a:solidFill>
                <a:latin typeface="Century Gothic" panose="020B0502020202020204" pitchFamily="34" charset="0"/>
              </a:rPr>
              <a:t>Dyslexia is a learning difference</a:t>
            </a:r>
          </a:p>
          <a:p>
            <a:pPr>
              <a:lnSpc>
                <a:spcPct val="150000"/>
              </a:lnSpc>
            </a:pPr>
            <a:r>
              <a:rPr lang="en-GB" sz="1400" dirty="0">
                <a:latin typeface="Century Gothic" panose="020B0502020202020204" pitchFamily="34" charset="0"/>
              </a:rPr>
              <a:t> 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H="1">
            <a:off x="10129987" y="-862601"/>
            <a:ext cx="871230" cy="257815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4985728-25CD-41A7-AE1D-4DAA2D3FBB1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301" y="1873188"/>
            <a:ext cx="3513495" cy="24235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703564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ounded Rectangle 21"/>
          <p:cNvSpPr/>
          <p:nvPr/>
        </p:nvSpPr>
        <p:spPr>
          <a:xfrm>
            <a:off x="5983551" y="2135757"/>
            <a:ext cx="5843856" cy="2778427"/>
          </a:xfrm>
          <a:prstGeom prst="roundRect">
            <a:avLst/>
          </a:prstGeom>
          <a:solidFill>
            <a:srgbClr val="9996A6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0" y="-11639"/>
            <a:ext cx="12192000" cy="856723"/>
          </a:xfrm>
          <a:prstGeom prst="rect">
            <a:avLst/>
          </a:prstGeom>
          <a:solidFill>
            <a:srgbClr val="9996A6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0" y="6204857"/>
            <a:ext cx="12192000" cy="653143"/>
          </a:xfrm>
          <a:prstGeom prst="rect">
            <a:avLst/>
          </a:prstGeom>
          <a:solidFill>
            <a:srgbClr val="9996A6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219" y="6204857"/>
            <a:ext cx="9841561" cy="49985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61638" y="1073687"/>
            <a:ext cx="7474999" cy="4529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4A2583"/>
                </a:solidFill>
                <a:latin typeface="Century Gothic" panose="020B0502020202020204" pitchFamily="34" charset="0"/>
              </a:rPr>
              <a:t> 1 in 10 people are dyslexic 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2000" b="1" dirty="0">
              <a:solidFill>
                <a:srgbClr val="4A2583"/>
              </a:solidFill>
              <a:latin typeface="Century Gothic" panose="020B0502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4A2583"/>
                </a:solidFill>
                <a:latin typeface="Century Gothic" panose="020B0502020202020204" pitchFamily="34" charset="0"/>
              </a:rPr>
              <a:t> Of those, 1 in 4 has severe dyslexia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2000" b="1" dirty="0">
              <a:solidFill>
                <a:srgbClr val="4A2583"/>
              </a:solidFill>
              <a:latin typeface="Century Gothic" panose="020B0502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4A2583"/>
                </a:solidFill>
                <a:latin typeface="Century Gothic" panose="020B0502020202020204" pitchFamily="34" charset="0"/>
              </a:rPr>
              <a:t>  It often runs in the family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2000" b="1" dirty="0">
              <a:solidFill>
                <a:srgbClr val="4A2583"/>
              </a:solidFill>
              <a:latin typeface="Century Gothic" panose="020B0502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4A2583"/>
                </a:solidFill>
                <a:latin typeface="Century Gothic" panose="020B0502020202020204" pitchFamily="34" charset="0"/>
              </a:rPr>
              <a:t>  It is lifelong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2000" b="1" dirty="0">
              <a:solidFill>
                <a:srgbClr val="4A2583"/>
              </a:solidFill>
              <a:latin typeface="Century Gothic" panose="020B0502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4A2583"/>
                </a:solidFill>
                <a:latin typeface="Century Gothic" panose="020B0502020202020204" pitchFamily="34" charset="0"/>
              </a:rPr>
              <a:t>  It ranges from mild to severe</a:t>
            </a:r>
          </a:p>
          <a:p>
            <a:pPr>
              <a:lnSpc>
                <a:spcPct val="150000"/>
              </a:lnSpc>
            </a:pPr>
            <a:r>
              <a:rPr lang="en-GB" sz="1400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43811" y="111976"/>
            <a:ext cx="6662059" cy="1113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3200" b="1" dirty="0">
                <a:solidFill>
                  <a:srgbClr val="006E91"/>
                </a:solidFill>
                <a:latin typeface="Century Gothic" panose="020B0502020202020204" pitchFamily="34" charset="0"/>
              </a:rPr>
              <a:t>Dyslexia is common</a:t>
            </a:r>
          </a:p>
          <a:p>
            <a:pPr>
              <a:lnSpc>
                <a:spcPct val="150000"/>
              </a:lnSpc>
            </a:pPr>
            <a:r>
              <a:rPr lang="en-GB" sz="1400" dirty="0">
                <a:latin typeface="Century Gothic" panose="020B0502020202020204" pitchFamily="34" charset="0"/>
              </a:rPr>
              <a:t> 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H="1">
            <a:off x="10129987" y="-862601"/>
            <a:ext cx="871230" cy="2578159"/>
          </a:xfrm>
          <a:prstGeom prst="rect">
            <a:avLst/>
          </a:prstGeom>
        </p:spPr>
      </p:pic>
      <p:sp>
        <p:nvSpPr>
          <p:cNvPr id="10" name="Smiley Face 9">
            <a:extLst>
              <a:ext uri="{FF2B5EF4-FFF2-40B4-BE49-F238E27FC236}">
                <a16:creationId xmlns:a16="http://schemas.microsoft.com/office/drawing/2014/main" id="{CD12263A-5456-408A-83FE-0A7A55115691}"/>
              </a:ext>
            </a:extLst>
          </p:cNvPr>
          <p:cNvSpPr/>
          <p:nvPr/>
        </p:nvSpPr>
        <p:spPr>
          <a:xfrm>
            <a:off x="7199837" y="3531567"/>
            <a:ext cx="452715" cy="490451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Smiley Face 12">
            <a:extLst>
              <a:ext uri="{FF2B5EF4-FFF2-40B4-BE49-F238E27FC236}">
                <a16:creationId xmlns:a16="http://schemas.microsoft.com/office/drawing/2014/main" id="{1A86A452-8266-4C51-AB4E-707F4506C871}"/>
              </a:ext>
            </a:extLst>
          </p:cNvPr>
          <p:cNvSpPr/>
          <p:nvPr/>
        </p:nvSpPr>
        <p:spPr>
          <a:xfrm>
            <a:off x="6171574" y="2789294"/>
            <a:ext cx="452715" cy="490451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76A3BCB-CC16-4663-9641-88A247D1C7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63144" y="2474658"/>
            <a:ext cx="463336" cy="506012"/>
          </a:xfrm>
          <a:prstGeom prst="rect">
            <a:avLst/>
          </a:prstGeom>
        </p:spPr>
      </p:pic>
      <p:sp>
        <p:nvSpPr>
          <p:cNvPr id="14" name="Smiley Face 13">
            <a:extLst>
              <a:ext uri="{FF2B5EF4-FFF2-40B4-BE49-F238E27FC236}">
                <a16:creationId xmlns:a16="http://schemas.microsoft.com/office/drawing/2014/main" id="{C30B48A3-1C9A-43AD-90CC-72D23F0925D7}"/>
              </a:ext>
            </a:extLst>
          </p:cNvPr>
          <p:cNvSpPr/>
          <p:nvPr/>
        </p:nvSpPr>
        <p:spPr>
          <a:xfrm>
            <a:off x="10237502" y="3338442"/>
            <a:ext cx="452715" cy="490451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Smiley Face 14">
            <a:extLst>
              <a:ext uri="{FF2B5EF4-FFF2-40B4-BE49-F238E27FC236}">
                <a16:creationId xmlns:a16="http://schemas.microsoft.com/office/drawing/2014/main" id="{76DD1928-B813-463D-A549-1C047050973C}"/>
              </a:ext>
            </a:extLst>
          </p:cNvPr>
          <p:cNvSpPr/>
          <p:nvPr/>
        </p:nvSpPr>
        <p:spPr>
          <a:xfrm>
            <a:off x="10892947" y="4138930"/>
            <a:ext cx="452715" cy="490451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Smiley Face 15">
            <a:extLst>
              <a:ext uri="{FF2B5EF4-FFF2-40B4-BE49-F238E27FC236}">
                <a16:creationId xmlns:a16="http://schemas.microsoft.com/office/drawing/2014/main" id="{77D8DA35-4817-4C01-9CC9-133304DEE456}"/>
              </a:ext>
            </a:extLst>
          </p:cNvPr>
          <p:cNvSpPr/>
          <p:nvPr/>
        </p:nvSpPr>
        <p:spPr>
          <a:xfrm>
            <a:off x="10892947" y="2228619"/>
            <a:ext cx="452715" cy="490451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Smiley Face 17">
            <a:extLst>
              <a:ext uri="{FF2B5EF4-FFF2-40B4-BE49-F238E27FC236}">
                <a16:creationId xmlns:a16="http://schemas.microsoft.com/office/drawing/2014/main" id="{27E48E4B-03E2-437B-BA64-F66270DF3D27}"/>
              </a:ext>
            </a:extLst>
          </p:cNvPr>
          <p:cNvSpPr/>
          <p:nvPr/>
        </p:nvSpPr>
        <p:spPr>
          <a:xfrm>
            <a:off x="9023993" y="4326672"/>
            <a:ext cx="452715" cy="490451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Smiley Face 18">
            <a:extLst>
              <a:ext uri="{FF2B5EF4-FFF2-40B4-BE49-F238E27FC236}">
                <a16:creationId xmlns:a16="http://schemas.microsoft.com/office/drawing/2014/main" id="{6C3D2138-DBBB-44A7-A29D-88B1B0F3D906}"/>
              </a:ext>
            </a:extLst>
          </p:cNvPr>
          <p:cNvSpPr/>
          <p:nvPr/>
        </p:nvSpPr>
        <p:spPr>
          <a:xfrm>
            <a:off x="6614782" y="3933282"/>
            <a:ext cx="452715" cy="490451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Smiley Face 19">
            <a:extLst>
              <a:ext uri="{FF2B5EF4-FFF2-40B4-BE49-F238E27FC236}">
                <a16:creationId xmlns:a16="http://schemas.microsoft.com/office/drawing/2014/main" id="{6E2D632B-117B-49B7-9E4A-C5336BA36638}"/>
              </a:ext>
            </a:extLst>
          </p:cNvPr>
          <p:cNvSpPr/>
          <p:nvPr/>
        </p:nvSpPr>
        <p:spPr>
          <a:xfrm>
            <a:off x="7298403" y="2261864"/>
            <a:ext cx="452715" cy="490451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Smiley Face 20">
            <a:extLst>
              <a:ext uri="{FF2B5EF4-FFF2-40B4-BE49-F238E27FC236}">
                <a16:creationId xmlns:a16="http://schemas.microsoft.com/office/drawing/2014/main" id="{936B00C3-414B-4EDB-9548-671E5EB56DDC}"/>
              </a:ext>
            </a:extLst>
          </p:cNvPr>
          <p:cNvSpPr/>
          <p:nvPr/>
        </p:nvSpPr>
        <p:spPr>
          <a:xfrm>
            <a:off x="8361762" y="4000980"/>
            <a:ext cx="507076" cy="490451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428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FC8B8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204857"/>
            <a:ext cx="12192000" cy="653143"/>
          </a:xfrm>
          <a:prstGeom prst="rect">
            <a:avLst/>
          </a:prstGeom>
          <a:solidFill>
            <a:srgbClr val="9996A6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219" y="6204857"/>
            <a:ext cx="9841561" cy="499854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356894" y="453486"/>
            <a:ext cx="9630485" cy="1071084"/>
          </a:xfrm>
          <a:prstGeom prst="roundRect">
            <a:avLst/>
          </a:prstGeom>
          <a:solidFill>
            <a:srgbClr val="F6F5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97970" y="596045"/>
            <a:ext cx="9904313" cy="1205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3600" b="1" dirty="0">
                <a:solidFill>
                  <a:srgbClr val="4A2583"/>
                </a:solidFill>
                <a:latin typeface="Century Gothic" panose="020B0502020202020204" pitchFamily="34" charset="0"/>
              </a:rPr>
              <a:t>People with dyslexia might struggle with:</a:t>
            </a:r>
          </a:p>
          <a:p>
            <a:pPr>
              <a:lnSpc>
                <a:spcPct val="150000"/>
              </a:lnSpc>
            </a:pPr>
            <a:r>
              <a:rPr lang="en-GB" sz="1400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8843" y="2123600"/>
            <a:ext cx="8942508" cy="3241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525252"/>
                </a:solidFill>
                <a:latin typeface="Century Gothic" panose="020B0502020202020204" pitchFamily="34" charset="0"/>
              </a:rPr>
              <a:t>Reading, writing, spelling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525252"/>
                </a:solidFill>
                <a:latin typeface="Century Gothic" panose="020B0502020202020204" pitchFamily="34" charset="0"/>
              </a:rPr>
              <a:t>Planning and prioritising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525252"/>
                </a:solidFill>
                <a:latin typeface="Century Gothic" panose="020B0502020202020204" pitchFamily="34" charset="0"/>
              </a:rPr>
              <a:t>Time keeping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525252"/>
                </a:solidFill>
                <a:latin typeface="Century Gothic" panose="020B0502020202020204" pitchFamily="34" charset="0"/>
              </a:rPr>
              <a:t>Sequencing and instructions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525252"/>
                </a:solidFill>
                <a:latin typeface="Century Gothic" panose="020B0502020202020204" pitchFamily="34" charset="0"/>
              </a:rPr>
              <a:t>Distractions such as background noise</a:t>
            </a:r>
            <a:endParaRPr lang="en-GB" sz="2800" dirty="0">
              <a:latin typeface="Century Gothic" panose="020B0502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H="1">
            <a:off x="10157993" y="4480163"/>
            <a:ext cx="871230" cy="257815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80D1582-BB72-4B8D-BBED-DECF2B3802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76334" y="2182601"/>
            <a:ext cx="2657082" cy="2410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953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FC8B8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204857"/>
            <a:ext cx="12192000" cy="653143"/>
          </a:xfrm>
          <a:prstGeom prst="rect">
            <a:avLst/>
          </a:prstGeom>
          <a:solidFill>
            <a:srgbClr val="9996A6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219" y="6204857"/>
            <a:ext cx="9841561" cy="499854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356894" y="453486"/>
            <a:ext cx="9630485" cy="1071084"/>
          </a:xfrm>
          <a:prstGeom prst="roundRect">
            <a:avLst/>
          </a:prstGeom>
          <a:solidFill>
            <a:srgbClr val="F6F5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97970" y="596045"/>
            <a:ext cx="9904313" cy="817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3600" b="1" dirty="0">
                <a:solidFill>
                  <a:srgbClr val="4A2583"/>
                </a:solidFill>
                <a:latin typeface="Century Gothic" panose="020B0502020202020204" pitchFamily="34" charset="0"/>
              </a:rPr>
              <a:t>People with dyslexia are often good at:</a:t>
            </a:r>
            <a:endParaRPr lang="en-GB" sz="1400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6894" y="1851923"/>
            <a:ext cx="11720806" cy="2953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rgbClr val="525252"/>
                </a:solidFill>
                <a:latin typeface="Century Gothic" panose="020B0502020202020204" pitchFamily="34" charset="0"/>
              </a:rPr>
              <a:t>Problem solving creatively 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rgbClr val="525252"/>
                </a:solidFill>
                <a:latin typeface="Century Gothic" panose="020B0502020202020204" pitchFamily="34" charset="0"/>
              </a:rPr>
              <a:t>People skills/interaction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rgbClr val="525252"/>
                </a:solidFill>
                <a:latin typeface="Century Gothic" panose="020B0502020202020204" pitchFamily="34" charset="0"/>
              </a:rPr>
              <a:t>Seeing the bigger picture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rgbClr val="525252"/>
                </a:solidFill>
                <a:latin typeface="Century Gothic" panose="020B0502020202020204" pitchFamily="34" charset="0"/>
              </a:rPr>
              <a:t>Different ways of thinking</a:t>
            </a:r>
            <a:endParaRPr lang="en-GB" sz="3200" dirty="0">
              <a:latin typeface="Century Gothic" panose="020B0502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H="1">
            <a:off x="10157993" y="4480163"/>
            <a:ext cx="871230" cy="257815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351A4C1-A908-41E9-81FC-EE26A6CFF05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2701" y="1862903"/>
            <a:ext cx="5519988" cy="3104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475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204857"/>
            <a:ext cx="12192000" cy="653143"/>
          </a:xfrm>
          <a:prstGeom prst="rect">
            <a:avLst/>
          </a:prstGeom>
          <a:solidFill>
            <a:srgbClr val="9996A6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219" y="6204857"/>
            <a:ext cx="9841561" cy="499854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356894" y="453486"/>
            <a:ext cx="9630485" cy="1071084"/>
          </a:xfrm>
          <a:prstGeom prst="roundRect">
            <a:avLst/>
          </a:prstGeom>
          <a:solidFill>
            <a:srgbClr val="F6F5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97970" y="596045"/>
            <a:ext cx="9904313" cy="1205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3600" b="1" dirty="0">
                <a:solidFill>
                  <a:srgbClr val="4A2583"/>
                </a:solidFill>
                <a:latin typeface="Century Gothic" panose="020B0502020202020204" pitchFamily="34" charset="0"/>
              </a:rPr>
              <a:t>Important</a:t>
            </a:r>
          </a:p>
          <a:p>
            <a:pPr>
              <a:lnSpc>
                <a:spcPct val="150000"/>
              </a:lnSpc>
            </a:pPr>
            <a:r>
              <a:rPr lang="en-GB" sz="1400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8842" y="1786243"/>
            <a:ext cx="10477937" cy="3886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525252"/>
                </a:solidFill>
                <a:latin typeface="Century Gothic" panose="020B0502020202020204" pitchFamily="34" charset="0"/>
              </a:rPr>
              <a:t>Dyslexia is not related to intelligence.                             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525252"/>
                </a:solidFill>
                <a:latin typeface="Century Gothic" panose="020B0502020202020204" pitchFamily="34" charset="0"/>
              </a:rPr>
              <a:t>Many successful business people and entrepreneurs are dyslexic.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525252"/>
                </a:solidFill>
                <a:latin typeface="Century Gothic" panose="020B0502020202020204" pitchFamily="34" charset="0"/>
              </a:rPr>
              <a:t>The crucial thing is that people with dyslexia are supported at school and with reasonable adjustments at work if needed. 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H="1">
            <a:off x="10157993" y="4480163"/>
            <a:ext cx="871230" cy="2578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515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96A6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204857"/>
            <a:ext cx="12192000" cy="653143"/>
          </a:xfrm>
          <a:prstGeom prst="rect">
            <a:avLst/>
          </a:prstGeom>
          <a:solidFill>
            <a:srgbClr val="F6F5FF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219" y="6204857"/>
            <a:ext cx="9841561" cy="499854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H="1">
            <a:off x="9751296" y="4073464"/>
            <a:ext cx="1076674" cy="318611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9E1CF42-06C1-4E2C-ADA6-2B6BFB278E8D}"/>
              </a:ext>
            </a:extLst>
          </p:cNvPr>
          <p:cNvSpPr/>
          <p:nvPr/>
        </p:nvSpPr>
        <p:spPr>
          <a:xfrm>
            <a:off x="615175" y="395154"/>
            <a:ext cx="10743647" cy="55787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3600" b="1" dirty="0">
                <a:solidFill>
                  <a:srgbClr val="941E6F"/>
                </a:solidFill>
                <a:latin typeface="Century Gothic" panose="020B0502020202020204" pitchFamily="34" charset="0"/>
              </a:rPr>
              <a:t>Dyslexia Scotland</a:t>
            </a:r>
          </a:p>
          <a:p>
            <a:pPr>
              <a:lnSpc>
                <a:spcPct val="150000"/>
              </a:lnSpc>
            </a:pPr>
            <a:endParaRPr lang="en-GB" b="1" dirty="0">
              <a:solidFill>
                <a:srgbClr val="941E6F"/>
              </a:solidFill>
              <a:latin typeface="Century Gothic" panose="020B0502020202020204" pitchFamily="34" charset="0"/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GB" sz="2800" b="1" dirty="0">
                <a:solidFill>
                  <a:srgbClr val="941E6F"/>
                </a:solidFill>
                <a:latin typeface="Century Gothic" panose="020B0502020202020204" pitchFamily="34" charset="0"/>
              </a:rPr>
              <a:t>A </a:t>
            </a:r>
            <a:r>
              <a:rPr lang="en-GB" sz="2800" b="1">
                <a:solidFill>
                  <a:srgbClr val="941E6F"/>
                </a:solidFill>
                <a:latin typeface="Century Gothic" panose="020B0502020202020204" pitchFamily="34" charset="0"/>
              </a:rPr>
              <a:t>membership organisation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GB" sz="2800" b="1" dirty="0">
                <a:solidFill>
                  <a:srgbClr val="941E6F"/>
                </a:solidFill>
                <a:latin typeface="Century Gothic" panose="020B0502020202020204" pitchFamily="34" charset="0"/>
              </a:rPr>
              <a:t>A network of volunteer-led branches across Scotland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GB" sz="2800" b="1" dirty="0">
                <a:solidFill>
                  <a:srgbClr val="941E6F"/>
                </a:solidFill>
                <a:latin typeface="Century Gothic" panose="020B0502020202020204" pitchFamily="34" charset="0"/>
              </a:rPr>
              <a:t>Adult Networks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GB" sz="2800" b="1" dirty="0">
                <a:solidFill>
                  <a:srgbClr val="941E6F"/>
                </a:solidFill>
                <a:latin typeface="Century Gothic" panose="020B0502020202020204" pitchFamily="34" charset="0"/>
              </a:rPr>
              <a:t>Helpline 0344 800 8484 or </a:t>
            </a:r>
            <a:r>
              <a:rPr lang="en-GB" sz="2800" b="1" dirty="0">
                <a:solidFill>
                  <a:srgbClr val="941E6F"/>
                </a:solidFill>
                <a:latin typeface="Century Gothic" panose="020B0502020202020204" pitchFamily="34" charset="0"/>
                <a:hlinkClick r:id="rId4"/>
              </a:rPr>
              <a:t>helpline@dyslexiascotland.org.uk</a:t>
            </a:r>
            <a:endParaRPr lang="en-GB" sz="2800" b="1" dirty="0">
              <a:solidFill>
                <a:srgbClr val="941E6F"/>
              </a:solidFill>
              <a:latin typeface="Century Gothic" panose="020B0502020202020204" pitchFamily="34" charset="0"/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GB" sz="2800" b="1" dirty="0">
                <a:solidFill>
                  <a:srgbClr val="941E6F"/>
                </a:solidFill>
                <a:latin typeface="Century Gothic" panose="020B0502020202020204" pitchFamily="34" charset="0"/>
              </a:rPr>
              <a:t>Tutor and Assessor lists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GB" sz="2800" b="1" dirty="0">
                <a:solidFill>
                  <a:srgbClr val="941E6F"/>
                </a:solidFill>
                <a:latin typeface="Century Gothic" panose="020B0502020202020204" pitchFamily="34" charset="0"/>
              </a:rPr>
              <a:t>Dyslexia training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en-GB" b="1" dirty="0">
              <a:solidFill>
                <a:srgbClr val="941E6F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607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204857"/>
            <a:ext cx="12192000" cy="653143"/>
          </a:xfrm>
          <a:prstGeom prst="rect">
            <a:avLst/>
          </a:prstGeom>
          <a:solidFill>
            <a:srgbClr val="F6F5FF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219" y="6204857"/>
            <a:ext cx="9841561" cy="499854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H="1">
            <a:off x="9751296" y="4073464"/>
            <a:ext cx="1076674" cy="318611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9E1CF42-06C1-4E2C-ADA6-2B6BFB278E8D}"/>
              </a:ext>
            </a:extLst>
          </p:cNvPr>
          <p:cNvSpPr/>
          <p:nvPr/>
        </p:nvSpPr>
        <p:spPr>
          <a:xfrm>
            <a:off x="615175" y="395154"/>
            <a:ext cx="10929125" cy="2580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endParaRPr lang="en-GB" b="1" dirty="0">
              <a:solidFill>
                <a:srgbClr val="941E6F"/>
              </a:solidFill>
              <a:latin typeface="Century Gothic" panose="020B0502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GB" sz="4800" b="1" dirty="0">
                <a:solidFill>
                  <a:srgbClr val="941E6F"/>
                </a:solidFill>
                <a:latin typeface="Century Gothic" panose="020B0502020202020204" pitchFamily="34" charset="0"/>
              </a:rPr>
              <a:t>Join Dyslexia Scotland today</a:t>
            </a:r>
          </a:p>
          <a:p>
            <a:pPr algn="ctr">
              <a:lnSpc>
                <a:spcPct val="150000"/>
              </a:lnSpc>
            </a:pPr>
            <a:r>
              <a:rPr lang="en-GB" sz="4800" b="1" dirty="0">
                <a:solidFill>
                  <a:srgbClr val="941E6F"/>
                </a:solidFill>
                <a:latin typeface="Century Gothic" panose="020B0502020202020204" pitchFamily="34" charset="0"/>
              </a:rPr>
              <a:t>dyslexiascotland.org.uk/join </a:t>
            </a:r>
          </a:p>
        </p:txBody>
      </p:sp>
      <p:pic>
        <p:nvPicPr>
          <p:cNvPr id="1026" name="Picture 2" descr="What Your Social Platform Says About You | Jelly Marketing">
            <a:extLst>
              <a:ext uri="{FF2B5EF4-FFF2-40B4-BE49-F238E27FC236}">
                <a16:creationId xmlns:a16="http://schemas.microsoft.com/office/drawing/2014/main" id="{69ED1432-272E-4031-8D44-B5350E4262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3038" y="3818372"/>
            <a:ext cx="5443538" cy="1204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2316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45608cc-4df1-4775-876c-4ceff46c2ce6" xsi:nil="true"/>
    <lcf76f155ced4ddcb4097134ff3c332f xmlns="268ba956-f75e-4902-b00d-6af1be0694b8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420D5D12A8C745A7A141AC2792FAA0" ma:contentTypeVersion="18" ma:contentTypeDescription="Create a new document." ma:contentTypeScope="" ma:versionID="a239adcef17f94ea99c617877764196b">
  <xsd:schema xmlns:xsd="http://www.w3.org/2001/XMLSchema" xmlns:xs="http://www.w3.org/2001/XMLSchema" xmlns:p="http://schemas.microsoft.com/office/2006/metadata/properties" xmlns:ns2="268ba956-f75e-4902-b00d-6af1be0694b8" xmlns:ns3="645608cc-4df1-4775-876c-4ceff46c2ce6" targetNamespace="http://schemas.microsoft.com/office/2006/metadata/properties" ma:root="true" ma:fieldsID="7ce7bcd33cb27066e9e3a7284cab7ef1" ns2:_="" ns3:_="">
    <xsd:import namespace="268ba956-f75e-4902-b00d-6af1be0694b8"/>
    <xsd:import namespace="645608cc-4df1-4775-876c-4ceff46c2ce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8ba956-f75e-4902-b00d-6af1be0694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ec989c2f-39f1-43da-b6f6-2c99c4818ae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5608cc-4df1-4775-876c-4ceff46c2ce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84470ed-cb8b-43b3-9d63-c1eab69566be}" ma:internalName="TaxCatchAll" ma:showField="CatchAllData" ma:web="645608cc-4df1-4775-876c-4ceff46c2ce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0DE215-BBC9-4563-B129-9BC0A8DD32B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642B847-1809-4810-85F1-C81A84C68217}">
  <ds:schemaRefs>
    <ds:schemaRef ds:uri="http://purl.org/dc/dcmitype/"/>
    <ds:schemaRef ds:uri="645608cc-4df1-4775-876c-4ceff46c2ce6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microsoft.com/office/2006/metadata/properties"/>
    <ds:schemaRef ds:uri="http://purl.org/dc/elements/1.1/"/>
    <ds:schemaRef ds:uri="268ba956-f75e-4902-b00d-6af1be0694b8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1E90CAE-6096-44DB-AADC-6E7247AAD9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8ba956-f75e-4902-b00d-6af1be0694b8"/>
    <ds:schemaRef ds:uri="645608cc-4df1-4775-876c-4ceff46c2c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1988</TotalTime>
  <Words>273</Words>
  <Application>Microsoft Office PowerPoint</Application>
  <PresentationFormat>Widescreen</PresentationFormat>
  <Paragraphs>62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 Carmichael</dc:creator>
  <cp:lastModifiedBy>Lena Gillies</cp:lastModifiedBy>
  <cp:revision>27</cp:revision>
  <dcterms:created xsi:type="dcterms:W3CDTF">2022-04-12T09:09:45Z</dcterms:created>
  <dcterms:modified xsi:type="dcterms:W3CDTF">2024-09-16T09:45:19Z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0x010100AC420D5D12A8C745A7A141AC2792FAA0</vt:lpwstr>
  </property>
  <property fmtid="{D5CDD505-2E9C-101B-9397-08002B2CF9AE}" pid="3" name="MediaServiceImageTags">
    <vt:lpwstr/>
  </property>
</Properties>
</file>