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66" r:id="rId7"/>
    <p:sldId id="257" r:id="rId8"/>
    <p:sldId id="269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9B9C"/>
    <a:srgbClr val="DFC8B8"/>
    <a:srgbClr val="99969C"/>
    <a:srgbClr val="9996A6"/>
    <a:srgbClr val="F6F5FF"/>
    <a:srgbClr val="525252"/>
    <a:srgbClr val="941E6F"/>
    <a:srgbClr val="7164AA"/>
    <a:srgbClr val="006E91"/>
    <a:srgbClr val="4A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2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3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5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3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0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7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3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24BE-4C80-4FA9-8C50-A212D6882AD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2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yslexiascotland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elpline@dyslexiascotland.org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69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17" y="0"/>
            <a:ext cx="7296539" cy="6858000"/>
          </a:xfrm>
          <a:prstGeom prst="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85459" y="2267188"/>
            <a:ext cx="6662059" cy="1258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50" b="1" dirty="0">
                <a:solidFill>
                  <a:srgbClr val="941E6F"/>
                </a:solidFill>
                <a:latin typeface="Century Gothic" panose="020B0502020202020204" pitchFamily="34" charset="0"/>
              </a:rPr>
              <a:t>What is dyslexia?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3235" y="3819445"/>
            <a:ext cx="5110067" cy="78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Awareness Week </a:t>
            </a:r>
          </a:p>
          <a:p>
            <a:r>
              <a:rPr lang="en-GB" sz="2260" b="1" dirty="0">
                <a:solidFill>
                  <a:srgbClr val="525252"/>
                </a:solidFill>
                <a:latin typeface="Century Gothic" panose="020B0502020202020204" pitchFamily="34" charset="0"/>
              </a:rPr>
              <a:t>30 September - </a:t>
            </a:r>
            <a:r>
              <a:rPr lang="en-GB" sz="2260" b="1">
                <a:solidFill>
                  <a:srgbClr val="525252"/>
                </a:solidFill>
                <a:latin typeface="Century Gothic" panose="020B0502020202020204" pitchFamily="34" charset="0"/>
              </a:rPr>
              <a:t>6 October 2024</a:t>
            </a:r>
            <a:endParaRPr lang="en-GB" sz="2260" b="1" dirty="0">
              <a:solidFill>
                <a:srgbClr val="52525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59" y="4812166"/>
            <a:ext cx="2231141" cy="15148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39649" y="4085421"/>
            <a:ext cx="3321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Scotland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Cameron House</a:t>
            </a:r>
          </a:p>
          <a:p>
            <a:pPr>
              <a:lnSpc>
                <a:spcPct val="150000"/>
              </a:lnSpc>
            </a:pPr>
            <a:r>
              <a:rPr lang="en-GB" sz="1200" dirty="0" err="1">
                <a:solidFill>
                  <a:srgbClr val="525252"/>
                </a:solidFill>
                <a:latin typeface="Century Gothic" panose="020B0502020202020204" pitchFamily="34" charset="0"/>
              </a:rPr>
              <a:t>Forthside</a:t>
            </a: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 Way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Stirling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FK8 1QZ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Helpline: 0344 800 8484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  <a:hlinkClick r:id="rId3"/>
              </a:rPr>
              <a:t>info@dyslexiascotland.org.uk</a:t>
            </a:r>
            <a:endParaRPr lang="en-GB" sz="1200" dirty="0">
              <a:solidFill>
                <a:srgbClr val="52525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Charity No. SC 000951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2957" y="3819444"/>
            <a:ext cx="2130029" cy="30311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7"/>
          <a:stretch/>
        </p:blipFill>
        <p:spPr>
          <a:xfrm rot="16200000">
            <a:off x="107609" y="49079"/>
            <a:ext cx="2350272" cy="25542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42B17D-B850-447D-8E59-7602FCD79B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894" y="597211"/>
            <a:ext cx="1974183" cy="26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6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F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-11639"/>
            <a:ext cx="12192000" cy="85672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3883" y="1193686"/>
            <a:ext cx="7474999" cy="4529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As well as difficulties with reading, writing and spelling, dyslexia can also affect: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Short term memory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Organisational skills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Sequencing skills such as following instructions or directions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It is important to remember that everyone with dyslexia is different and not everyone will experience all of the difficulties listed above.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811" y="111976"/>
            <a:ext cx="6662059" cy="89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60" b="1" dirty="0">
                <a:solidFill>
                  <a:srgbClr val="006E91"/>
                </a:solidFill>
                <a:latin typeface="Century Gothic" panose="020B0502020202020204" pitchFamily="34" charset="0"/>
              </a:rPr>
              <a:t>Dyslexia is a learning difference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0129987" y="-862601"/>
            <a:ext cx="871230" cy="25781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4985728-25CD-41A7-AE1D-4DAA2D3FBB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301" y="1873188"/>
            <a:ext cx="3513495" cy="2423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356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5983551" y="2135757"/>
            <a:ext cx="5843856" cy="2778427"/>
          </a:xfrm>
          <a:prstGeom prst="roundRect">
            <a:avLst/>
          </a:prstGeom>
          <a:solidFill>
            <a:srgbClr val="9996A6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-11639"/>
            <a:ext cx="12192000" cy="85672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1638" y="1073687"/>
            <a:ext cx="7474999" cy="4529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1 in 10 people are dyslexic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Of those, 1 in 4 has severe dyslexia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often runs in the family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is lifelong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ranges from mild to severe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811" y="111976"/>
            <a:ext cx="6662059" cy="111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rgbClr val="006E91"/>
                </a:solidFill>
                <a:latin typeface="Century Gothic" panose="020B0502020202020204" pitchFamily="34" charset="0"/>
              </a:rPr>
              <a:t>Dyslexia is common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0129987" y="-862601"/>
            <a:ext cx="871230" cy="2578159"/>
          </a:xfrm>
          <a:prstGeom prst="rect">
            <a:avLst/>
          </a:prstGeom>
        </p:spPr>
      </p:pic>
      <p:sp>
        <p:nvSpPr>
          <p:cNvPr id="10" name="Smiley Face 9">
            <a:extLst>
              <a:ext uri="{FF2B5EF4-FFF2-40B4-BE49-F238E27FC236}">
                <a16:creationId xmlns:a16="http://schemas.microsoft.com/office/drawing/2014/main" id="{CD12263A-5456-408A-83FE-0A7A55115691}"/>
              </a:ext>
            </a:extLst>
          </p:cNvPr>
          <p:cNvSpPr/>
          <p:nvPr/>
        </p:nvSpPr>
        <p:spPr>
          <a:xfrm>
            <a:off x="7199837" y="3531567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1A86A452-8266-4C51-AB4E-707F4506C871}"/>
              </a:ext>
            </a:extLst>
          </p:cNvPr>
          <p:cNvSpPr/>
          <p:nvPr/>
        </p:nvSpPr>
        <p:spPr>
          <a:xfrm>
            <a:off x="6171574" y="2789294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A3BCB-CC16-4663-9641-88A247D1C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3144" y="2474658"/>
            <a:ext cx="463336" cy="506012"/>
          </a:xfrm>
          <a:prstGeom prst="rect">
            <a:avLst/>
          </a:prstGeom>
        </p:spPr>
      </p:pic>
      <p:sp>
        <p:nvSpPr>
          <p:cNvPr id="14" name="Smiley Face 13">
            <a:extLst>
              <a:ext uri="{FF2B5EF4-FFF2-40B4-BE49-F238E27FC236}">
                <a16:creationId xmlns:a16="http://schemas.microsoft.com/office/drawing/2014/main" id="{C30B48A3-1C9A-43AD-90CC-72D23F0925D7}"/>
              </a:ext>
            </a:extLst>
          </p:cNvPr>
          <p:cNvSpPr/>
          <p:nvPr/>
        </p:nvSpPr>
        <p:spPr>
          <a:xfrm>
            <a:off x="10237502" y="333844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76DD1928-B813-463D-A549-1C047050973C}"/>
              </a:ext>
            </a:extLst>
          </p:cNvPr>
          <p:cNvSpPr/>
          <p:nvPr/>
        </p:nvSpPr>
        <p:spPr>
          <a:xfrm>
            <a:off x="10892947" y="4138930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77D8DA35-4817-4C01-9CC9-133304DEE456}"/>
              </a:ext>
            </a:extLst>
          </p:cNvPr>
          <p:cNvSpPr/>
          <p:nvPr/>
        </p:nvSpPr>
        <p:spPr>
          <a:xfrm>
            <a:off x="10892947" y="2228619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27E48E4B-03E2-437B-BA64-F66270DF3D27}"/>
              </a:ext>
            </a:extLst>
          </p:cNvPr>
          <p:cNvSpPr/>
          <p:nvPr/>
        </p:nvSpPr>
        <p:spPr>
          <a:xfrm>
            <a:off x="9023993" y="432667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id="{6C3D2138-DBBB-44A7-A29D-88B1B0F3D906}"/>
              </a:ext>
            </a:extLst>
          </p:cNvPr>
          <p:cNvSpPr/>
          <p:nvPr/>
        </p:nvSpPr>
        <p:spPr>
          <a:xfrm>
            <a:off x="6614782" y="393328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miley Face 19">
            <a:extLst>
              <a:ext uri="{FF2B5EF4-FFF2-40B4-BE49-F238E27FC236}">
                <a16:creationId xmlns:a16="http://schemas.microsoft.com/office/drawing/2014/main" id="{6E2D632B-117B-49B7-9E4A-C5336BA36638}"/>
              </a:ext>
            </a:extLst>
          </p:cNvPr>
          <p:cNvSpPr/>
          <p:nvPr/>
        </p:nvSpPr>
        <p:spPr>
          <a:xfrm>
            <a:off x="7298403" y="2261864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936B00C3-414B-4EDB-9548-671E5EB56DDC}"/>
              </a:ext>
            </a:extLst>
          </p:cNvPr>
          <p:cNvSpPr/>
          <p:nvPr/>
        </p:nvSpPr>
        <p:spPr>
          <a:xfrm>
            <a:off x="8361762" y="4000980"/>
            <a:ext cx="507076" cy="490451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C8B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12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People with dyslexia might struggle with: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843" y="2123600"/>
            <a:ext cx="8942508" cy="32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Reading, writing, spelling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Planning and prioritising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Time keeping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Sequencing and instructions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Distractions such as background noise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0D1582-BB72-4B8D-BBED-DECF2B380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6334" y="2182601"/>
            <a:ext cx="2657082" cy="241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5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C8B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People with dyslexia are often good at: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894" y="1851923"/>
            <a:ext cx="11720806" cy="295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Problem solving creatively 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People skills/interaction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Seeing the bigger picture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Different ways of thinking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51A4C1-A908-41E9-81FC-EE26A6CFF0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1" y="1862903"/>
            <a:ext cx="5519988" cy="310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7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12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Important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842" y="1786243"/>
            <a:ext cx="10477937" cy="388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is not related to intelligence.                            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Many successful business people and entrepreneurs are dyslexic.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The crucial thing is that people with dyslexia are supported at school and with reasonable adjustments at work if needed.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1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6A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F6F5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751296" y="4073464"/>
            <a:ext cx="1076674" cy="31861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9E1CF42-06C1-4E2C-ADA6-2B6BFB278E8D}"/>
              </a:ext>
            </a:extLst>
          </p:cNvPr>
          <p:cNvSpPr/>
          <p:nvPr/>
        </p:nvSpPr>
        <p:spPr>
          <a:xfrm>
            <a:off x="615175" y="395154"/>
            <a:ext cx="10743647" cy="5578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 Scotland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 </a:t>
            </a:r>
            <a:r>
              <a:rPr lang="en-GB" sz="2800" b="1">
                <a:solidFill>
                  <a:srgbClr val="941E6F"/>
                </a:solidFill>
                <a:latin typeface="Century Gothic" panose="020B0502020202020204" pitchFamily="34" charset="0"/>
              </a:rPr>
              <a:t>membership organisation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 network of volunteer-led branches across Scotland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Adult Networks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Helpline 0344 800 8484 or </a:t>
            </a: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  <a:hlinkClick r:id="rId4"/>
              </a:rPr>
              <a:t>helpline@dyslexiascotland.org.uk</a:t>
            </a:r>
            <a:endParaRPr lang="en-GB" sz="2800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Tutor and Assessor lists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 training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0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F6F5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751296" y="4073464"/>
            <a:ext cx="1076674" cy="31861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9E1CF42-06C1-4E2C-ADA6-2B6BFB278E8D}"/>
              </a:ext>
            </a:extLst>
          </p:cNvPr>
          <p:cNvSpPr/>
          <p:nvPr/>
        </p:nvSpPr>
        <p:spPr>
          <a:xfrm>
            <a:off x="615175" y="395154"/>
            <a:ext cx="10929125" cy="2580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4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Join Dyslexia Scotland today</a:t>
            </a:r>
          </a:p>
          <a:p>
            <a:pPr algn="ctr">
              <a:lnSpc>
                <a:spcPct val="150000"/>
              </a:lnSpc>
            </a:pPr>
            <a:r>
              <a:rPr lang="en-GB" sz="4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dyslexiascotland.org.uk/join </a:t>
            </a:r>
          </a:p>
        </p:txBody>
      </p:sp>
      <p:pic>
        <p:nvPicPr>
          <p:cNvPr id="1026" name="Picture 2" descr="What Your Social Platform Says About You | Jelly Marketing">
            <a:extLst>
              <a:ext uri="{FF2B5EF4-FFF2-40B4-BE49-F238E27FC236}">
                <a16:creationId xmlns:a16="http://schemas.microsoft.com/office/drawing/2014/main" id="{69ED1432-272E-4031-8D44-B5350E426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38" y="3818372"/>
            <a:ext cx="5443538" cy="120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1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5608cc-4df1-4775-876c-4ceff46c2ce6" xsi:nil="true"/>
    <lcf76f155ced4ddcb4097134ff3c332f xmlns="268ba956-f75e-4902-b00d-6af1be0694b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20D5D12A8C745A7A141AC2792FAA0" ma:contentTypeVersion="18" ma:contentTypeDescription="Create a new document." ma:contentTypeScope="" ma:versionID="a239adcef17f94ea99c617877764196b">
  <xsd:schema xmlns:xsd="http://www.w3.org/2001/XMLSchema" xmlns:xs="http://www.w3.org/2001/XMLSchema" xmlns:p="http://schemas.microsoft.com/office/2006/metadata/properties" xmlns:ns2="268ba956-f75e-4902-b00d-6af1be0694b8" xmlns:ns3="645608cc-4df1-4775-876c-4ceff46c2ce6" targetNamespace="http://schemas.microsoft.com/office/2006/metadata/properties" ma:root="true" ma:fieldsID="7ce7bcd33cb27066e9e3a7284cab7ef1" ns2:_="" ns3:_="">
    <xsd:import namespace="268ba956-f75e-4902-b00d-6af1be0694b8"/>
    <xsd:import namespace="645608cc-4df1-4775-876c-4ceff46c2c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ba956-f75e-4902-b00d-6af1be069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989c2f-39f1-43da-b6f6-2c99c4818a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608cc-4df1-4775-876c-4ceff46c2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84470ed-cb8b-43b3-9d63-c1eab69566be}" ma:internalName="TaxCatchAll" ma:showField="CatchAllData" ma:web="645608cc-4df1-4775-876c-4ceff46c2c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DE215-BBC9-4563-B129-9BC0A8DD32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42B847-1809-4810-85F1-C81A84C68217}">
  <ds:schemaRefs>
    <ds:schemaRef ds:uri="http://purl.org/dc/dcmitype/"/>
    <ds:schemaRef ds:uri="645608cc-4df1-4775-876c-4ceff46c2ce6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268ba956-f75e-4902-b00d-6af1be0694b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E90CAE-6096-44DB-AADC-6E7247AAD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8ba956-f75e-4902-b00d-6af1be0694b8"/>
    <ds:schemaRef ds:uri="645608cc-4df1-4775-876c-4ceff46c2c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273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Carmichael</dc:creator>
  <cp:lastModifiedBy>Lena Gillies</cp:lastModifiedBy>
  <cp:revision>27</cp:revision>
  <dcterms:created xsi:type="dcterms:W3CDTF">2022-04-12T09:09:45Z</dcterms:created>
  <dcterms:modified xsi:type="dcterms:W3CDTF">2024-09-16T09:45:19Z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0x010100AC420D5D12A8C745A7A141AC2792FAA0</vt:lpwstr>
  </property>
  <property fmtid="{D5CDD505-2E9C-101B-9397-08002B2CF9AE}" pid="3" name="MediaServiceImageTags">
    <vt:lpwstr/>
  </property>
</Properties>
</file>