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56" r:id="rId6"/>
    <p:sldId id="266" r:id="rId7"/>
    <p:sldId id="257" r:id="rId8"/>
    <p:sldId id="269" r:id="rId9"/>
    <p:sldId id="267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B9C"/>
    <a:srgbClr val="DFC8B8"/>
    <a:srgbClr val="99969C"/>
    <a:srgbClr val="9996A6"/>
    <a:srgbClr val="F6F5FF"/>
    <a:srgbClr val="525252"/>
    <a:srgbClr val="941E6F"/>
    <a:srgbClr val="7164AA"/>
    <a:srgbClr val="006E91"/>
    <a:srgbClr val="4A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325EB-EF36-48F1-BE50-277489454942}" v="1" dt="2024-09-11T14:53:2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98" y="7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Gillies" userId="07ef8966-3ecf-4acb-a93f-6550d08a8e41" providerId="ADAL" clId="{4B3325EB-EF36-48F1-BE50-277489454942}"/>
    <pc:docChg chg="modSld">
      <pc:chgData name="Lena Gillies" userId="07ef8966-3ecf-4acb-a93f-6550d08a8e41" providerId="ADAL" clId="{4B3325EB-EF36-48F1-BE50-277489454942}" dt="2024-09-16T09:47:21.335" v="8" actId="20577"/>
      <pc:docMkLst>
        <pc:docMk/>
      </pc:docMkLst>
      <pc:sldChg chg="modSp mod">
        <pc:chgData name="Lena Gillies" userId="07ef8966-3ecf-4acb-a93f-6550d08a8e41" providerId="ADAL" clId="{4B3325EB-EF36-48F1-BE50-277489454942}" dt="2024-09-11T14:53:45.078" v="1" actId="255"/>
        <pc:sldMkLst>
          <pc:docMk/>
          <pc:sldMk cId="1044539303" sldId="270"/>
        </pc:sldMkLst>
        <pc:spChg chg="mod">
          <ac:chgData name="Lena Gillies" userId="07ef8966-3ecf-4acb-a93f-6550d08a8e41" providerId="ADAL" clId="{4B3325EB-EF36-48F1-BE50-277489454942}" dt="2024-09-11T14:53:45.078" v="1" actId="255"/>
          <ac:spMkLst>
            <pc:docMk/>
            <pc:sldMk cId="1044539303" sldId="270"/>
            <ac:spMk id="2" creationId="{00000000-0000-0000-0000-000000000000}"/>
          </ac:spMkLst>
        </pc:spChg>
      </pc:sldChg>
      <pc:sldChg chg="modSp mod">
        <pc:chgData name="Lena Gillies" userId="07ef8966-3ecf-4acb-a93f-6550d08a8e41" providerId="ADAL" clId="{4B3325EB-EF36-48F1-BE50-277489454942}" dt="2024-09-16T09:47:21.335" v="8" actId="20577"/>
        <pc:sldMkLst>
          <pc:docMk/>
          <pc:sldMk cId="3672671949" sldId="271"/>
        </pc:sldMkLst>
        <pc:spChg chg="mod">
          <ac:chgData name="Lena Gillies" userId="07ef8966-3ecf-4acb-a93f-6550d08a8e41" providerId="ADAL" clId="{4B3325EB-EF36-48F1-BE50-277489454942}" dt="2024-09-16T09:47:21.335" v="8" actId="20577"/>
          <ac:spMkLst>
            <pc:docMk/>
            <pc:sldMk cId="3672671949" sldId="271"/>
            <ac:spMk id="3" creationId="{C3BE8945-A7EE-189D-A935-A8D741AF6B35}"/>
          </ac:spMkLst>
        </pc:spChg>
      </pc:sldChg>
      <pc:sldChg chg="modSp mod">
        <pc:chgData name="Lena Gillies" userId="07ef8966-3ecf-4acb-a93f-6550d08a8e41" providerId="ADAL" clId="{4B3325EB-EF36-48F1-BE50-277489454942}" dt="2024-09-11T14:54:19.425" v="7" actId="6549"/>
        <pc:sldMkLst>
          <pc:docMk/>
          <pc:sldMk cId="3883269244" sldId="272"/>
        </pc:sldMkLst>
        <pc:spChg chg="mod">
          <ac:chgData name="Lena Gillies" userId="07ef8966-3ecf-4acb-a93f-6550d08a8e41" providerId="ADAL" clId="{4B3325EB-EF36-48F1-BE50-277489454942}" dt="2024-09-11T14:54:19.425" v="7" actId="6549"/>
          <ac:spMkLst>
            <pc:docMk/>
            <pc:sldMk cId="3883269244" sldId="27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0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4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24BE-4C80-4FA9-8C50-A212D6882AD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hyperlink" Target="mailto:info@dyslexiascotland.org.uk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svg"/><Relationship Id="rId5" Type="http://schemas.openxmlformats.org/officeDocument/2006/relationships/image" Target="../media/image4.svg"/><Relationship Id="rId1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20.svg"/><Relationship Id="rId10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16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1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8.svg"/><Relationship Id="rId5" Type="http://schemas.openxmlformats.org/officeDocument/2006/relationships/image" Target="../media/image4.svg"/><Relationship Id="rId15" Type="http://schemas.openxmlformats.org/officeDocument/2006/relationships/image" Target="../media/image22.svg"/><Relationship Id="rId10" Type="http://schemas.openxmlformats.org/officeDocument/2006/relationships/image" Target="../media/image37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4.sv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09462F07-B737-25FF-D536-046DCCAE2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E8945-A7EE-189D-A935-A8D741AF6B35}"/>
              </a:ext>
            </a:extLst>
          </p:cNvPr>
          <p:cNvSpPr txBox="1"/>
          <p:nvPr/>
        </p:nvSpPr>
        <p:spPr>
          <a:xfrm>
            <a:off x="3540965" y="3879871"/>
            <a:ext cx="5110067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6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Dyslexia Awareness Week </a:t>
            </a:r>
          </a:p>
          <a:p>
            <a:pPr algn="ctr"/>
            <a:r>
              <a:rPr lang="en-GB" sz="226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B60F2-886C-1C36-0D62-BA8F9D4A2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5123164"/>
            <a:ext cx="2231141" cy="1514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36915-7D66-09FA-CE1E-E42D49E39EB0}"/>
              </a:ext>
            </a:extLst>
          </p:cNvPr>
          <p:cNvSpPr txBox="1"/>
          <p:nvPr/>
        </p:nvSpPr>
        <p:spPr>
          <a:xfrm>
            <a:off x="9656404" y="4722038"/>
            <a:ext cx="2424260" cy="200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Dyslexia Scotland</a:t>
            </a:r>
          </a:p>
          <a:p>
            <a:pPr algn="r">
              <a:lnSpc>
                <a:spcPct val="150000"/>
              </a:lnSpc>
            </a:pP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Cameron House</a:t>
            </a:r>
          </a:p>
          <a:p>
            <a:pPr algn="r">
              <a:lnSpc>
                <a:spcPct val="150000"/>
              </a:lnSpc>
            </a:pPr>
            <a:r>
              <a:rPr lang="en-GB" sz="1050" dirty="0" err="1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Forthside</a:t>
            </a: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Way</a:t>
            </a:r>
          </a:p>
          <a:p>
            <a:pPr algn="r">
              <a:lnSpc>
                <a:spcPct val="150000"/>
              </a:lnSpc>
            </a:pP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Stirling</a:t>
            </a:r>
          </a:p>
          <a:p>
            <a:pPr algn="r">
              <a:lnSpc>
                <a:spcPct val="150000"/>
              </a:lnSpc>
            </a:pP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FK8 1QZ</a:t>
            </a:r>
          </a:p>
          <a:p>
            <a:pPr algn="r">
              <a:lnSpc>
                <a:spcPct val="150000"/>
              </a:lnSpc>
            </a:pP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Helpline: 0344 800 8484</a:t>
            </a:r>
          </a:p>
          <a:p>
            <a:pPr algn="r">
              <a:lnSpc>
                <a:spcPct val="150000"/>
              </a:lnSpc>
            </a:pPr>
            <a:r>
              <a:rPr lang="en-GB" sz="1050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info@dyslexiascotland.org.uk</a:t>
            </a:r>
            <a:endParaRPr lang="en-GB" sz="1050" dirty="0">
              <a:solidFill>
                <a:srgbClr val="52525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050" b="1" dirty="0">
                <a:solidFill>
                  <a:srgbClr val="5252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Charity No. SC 000951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459735-2743-70D3-0656-ABF1E71D3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8283">
            <a:off x="1977991" y="1813791"/>
            <a:ext cx="8236017" cy="1965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44121-F29B-8742-BB6B-3ED80E3C6715}"/>
              </a:ext>
            </a:extLst>
          </p:cNvPr>
          <p:cNvSpPr txBox="1"/>
          <p:nvPr/>
        </p:nvSpPr>
        <p:spPr>
          <a:xfrm rot="21353655">
            <a:off x="2585404" y="1946195"/>
            <a:ext cx="7235796" cy="143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What is dyslexia?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29FDA36-02D6-573D-3727-23F4CC2A8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1143" y="1498541"/>
            <a:ext cx="2554034" cy="10945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695637-9AD9-A7A6-B87B-2965C3B7D5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854096">
            <a:off x="8898859" y="2776778"/>
            <a:ext cx="1515090" cy="1294713"/>
          </a:xfrm>
          <a:prstGeom prst="rect">
            <a:avLst/>
          </a:prstGeom>
        </p:spPr>
      </p:pic>
      <p:pic>
        <p:nvPicPr>
          <p:cNvPr id="11" name="Picture 10" descr="A cartoon of a hand holding a pen&#10;&#10;Description automatically generated">
            <a:extLst>
              <a:ext uri="{FF2B5EF4-FFF2-40B4-BE49-F238E27FC236}">
                <a16:creationId xmlns:a16="http://schemas.microsoft.com/office/drawing/2014/main" id="{3C8C0614-515A-E31E-1E71-3BEC291BBE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377">
            <a:off x="10522272" y="660394"/>
            <a:ext cx="1848903" cy="1518046"/>
          </a:xfrm>
          <a:prstGeom prst="rect">
            <a:avLst/>
          </a:prstGeom>
          <a:effectLst>
            <a:outerShdw dist="70643" dir="3480000" sx="94527" sy="94527" algn="ctr" rotWithShape="0">
              <a:srgbClr val="000000">
                <a:alpha val="28000"/>
              </a:srgbClr>
            </a:outerShdw>
          </a:effectLst>
        </p:spPr>
      </p:pic>
      <p:pic>
        <p:nvPicPr>
          <p:cNvPr id="13" name="Picture 12" descr="A cartoon hand pointing at something&#10;&#10;Description automatically generated">
            <a:extLst>
              <a:ext uri="{FF2B5EF4-FFF2-40B4-BE49-F238E27FC236}">
                <a16:creationId xmlns:a16="http://schemas.microsoft.com/office/drawing/2014/main" id="{7BB2E6AC-E4CF-F1A2-CCF4-E3BA0D033A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035">
            <a:off x="-402074" y="3215560"/>
            <a:ext cx="1956304" cy="1606229"/>
          </a:xfrm>
          <a:prstGeom prst="rect">
            <a:avLst/>
          </a:prstGeom>
          <a:effectLst>
            <a:outerShdw dist="70643" dir="3480000" sx="94527" sy="94527" algn="ctr" rotWithShape="0">
              <a:srgbClr val="000000">
                <a:alpha val="28000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9650A21-45E3-A9A6-6939-DADBE688DC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57979"/>
          <a:stretch/>
        </p:blipFill>
        <p:spPr>
          <a:xfrm>
            <a:off x="576078" y="0"/>
            <a:ext cx="3162300" cy="12701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5611C04-85E6-612D-877F-5E7C00D951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-1843" b="51088"/>
          <a:stretch/>
        </p:blipFill>
        <p:spPr>
          <a:xfrm>
            <a:off x="3963013" y="5097962"/>
            <a:ext cx="3627931" cy="1760038"/>
          </a:xfrm>
          <a:prstGeom prst="rect">
            <a:avLst/>
          </a:prstGeom>
        </p:spPr>
      </p:pic>
      <p:pic>
        <p:nvPicPr>
          <p:cNvPr id="12" name="Picture 11" descr="A red blue and yellow letters&#10;&#10;Description automatically generated">
            <a:extLst>
              <a:ext uri="{FF2B5EF4-FFF2-40B4-BE49-F238E27FC236}">
                <a16:creationId xmlns:a16="http://schemas.microsoft.com/office/drawing/2014/main" id="{FBDD495D-332A-AC74-7816-2B4A42CF77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88" y="5969113"/>
            <a:ext cx="2458020" cy="5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A0FDF592-FEDD-1932-CBF8-44AF5428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286525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432679"/>
            <a:ext cx="5688957" cy="288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0943" y="2346094"/>
            <a:ext cx="7295627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Someone with dyslexia can struggle with reading, writing and spelling. Dyslexia can also make it harder for them to: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Remember some things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Organise things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Follow instructions or directions in the right order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everyone with dyslexia is different!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E9F8DBF-8D47-728E-6AF4-6D7B11947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6909" y="280849"/>
            <a:ext cx="7850013" cy="1965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4764A-85FB-14ED-265C-1E10272ADF19}"/>
              </a:ext>
            </a:extLst>
          </p:cNvPr>
          <p:cNvSpPr txBox="1"/>
          <p:nvPr/>
        </p:nvSpPr>
        <p:spPr>
          <a:xfrm>
            <a:off x="2478102" y="468276"/>
            <a:ext cx="723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People with dyslexia learn in a different way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669C43-0228-7C89-B08E-735D3D90A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87859">
            <a:off x="1613274" y="749839"/>
            <a:ext cx="1371749" cy="10065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3ADEB6-FC54-D12F-8126-3A3282BD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838567">
            <a:off x="9172472" y="678050"/>
            <a:ext cx="1345876" cy="1150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DA1C101-43FC-093D-59DA-C5EA3DE424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4" t="7001" r="54578" b="44218"/>
          <a:stretch/>
        </p:blipFill>
        <p:spPr>
          <a:xfrm>
            <a:off x="649250" y="3699203"/>
            <a:ext cx="323386" cy="3328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6A1A800-FFEB-B7DC-41AC-C936288867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4" t="7001" r="54578" b="44218"/>
          <a:stretch/>
        </p:blipFill>
        <p:spPr>
          <a:xfrm rot="557025">
            <a:off x="649250" y="4111798"/>
            <a:ext cx="323386" cy="33289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7D5484C-1675-D4C9-C549-29538209AB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4" t="7001" r="54578" b="44218"/>
          <a:stretch/>
        </p:blipFill>
        <p:spPr>
          <a:xfrm rot="151668">
            <a:off x="649250" y="4513240"/>
            <a:ext cx="323386" cy="33289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0A8F983-6E10-0FFC-EE69-814104F127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8323" t="51257"/>
          <a:stretch/>
        </p:blipFill>
        <p:spPr>
          <a:xfrm>
            <a:off x="-1" y="-1"/>
            <a:ext cx="1576619" cy="14214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1AC1F76-591D-6259-C27A-EFE86BF77BB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8323" t="51257"/>
          <a:stretch/>
        </p:blipFill>
        <p:spPr>
          <a:xfrm rot="10800000">
            <a:off x="10615381" y="5436581"/>
            <a:ext cx="1576619" cy="14214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985728-25CD-41A7-AE1D-4DAA2D3FBB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065">
            <a:off x="7434355" y="2848572"/>
            <a:ext cx="4218877" cy="2910148"/>
          </a:xfrm>
          <a:prstGeom prst="rect">
            <a:avLst/>
          </a:prstGeom>
          <a:effectLst>
            <a:outerShdw dist="89924" dir="2929652" sx="100714" sy="100714" algn="ctr" rotWithShape="0">
              <a:srgbClr val="000000">
                <a:alpha val="28000"/>
              </a:srgb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A8BB2FB-5B2F-B395-E893-0DBA89E369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243876">
            <a:off x="6959221" y="4662268"/>
            <a:ext cx="1370379" cy="1174610"/>
          </a:xfrm>
          <a:prstGeom prst="rect">
            <a:avLst/>
          </a:prstGeom>
        </p:spPr>
      </p:pic>
      <p:pic>
        <p:nvPicPr>
          <p:cNvPr id="9" name="Picture 8" descr="A red blue and yellow letters&#10;&#10;Description automatically generated">
            <a:extLst>
              <a:ext uri="{FF2B5EF4-FFF2-40B4-BE49-F238E27FC236}">
                <a16:creationId xmlns:a16="http://schemas.microsoft.com/office/drawing/2014/main" id="{1FA66277-03C0-79DF-CF48-C4685F50DBC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898C262B-3FEA-9D66-6395-BD458E549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6C46C-252E-92AA-3C5C-A6A30FDDB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432679"/>
            <a:ext cx="5688957" cy="2889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F018ED-F80B-D86F-3A1C-5ECFADFD1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619" y="280849"/>
            <a:ext cx="9038762" cy="1282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7B168-279C-E187-5B79-6DDCDCE23D89}"/>
              </a:ext>
            </a:extLst>
          </p:cNvPr>
          <p:cNvSpPr txBox="1"/>
          <p:nvPr/>
        </p:nvSpPr>
        <p:spPr>
          <a:xfrm>
            <a:off x="1788874" y="468276"/>
            <a:ext cx="861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Lots of people have dyslexia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06485F-5A47-9C42-1E95-2BF05EB5E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212494" y="150284"/>
            <a:ext cx="1039333" cy="76262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DAA54E9-BA4E-EF66-2209-EA65741C3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014314">
            <a:off x="9956528" y="796138"/>
            <a:ext cx="1019728" cy="87140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C9EE5E7-2A12-2508-897D-5B54B6B2AA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21038539">
            <a:off x="1530296" y="2589913"/>
            <a:ext cx="875084" cy="93213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3E3F175-25FC-731F-44D6-85F59BB5E2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1211110">
            <a:off x="670420" y="3515168"/>
            <a:ext cx="977435" cy="104115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629E994-5DAF-1D72-2224-1E9F080A8D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1211110">
            <a:off x="3375456" y="3062346"/>
            <a:ext cx="914544" cy="97416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2B01A5F-38DD-DCD9-6995-6CADD17E32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5767" t="768" r="1385" b="-768"/>
          <a:stretch/>
        </p:blipFill>
        <p:spPr>
          <a:xfrm rot="845107">
            <a:off x="2141777" y="3481791"/>
            <a:ext cx="977435" cy="104115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AA582A-BB50-DD8B-3C28-36A0A973C6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1571716">
            <a:off x="2626302" y="4560873"/>
            <a:ext cx="977435" cy="104115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BBC91FE-45E5-531F-AF43-CDAE65F256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1211110">
            <a:off x="1225248" y="4593568"/>
            <a:ext cx="977435" cy="94823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C37252C-FF72-3357-B831-A20B1A9C8D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21108110">
            <a:off x="3961082" y="4743494"/>
            <a:ext cx="977435" cy="96526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C9EC0EF-558A-B6B8-D1DF-C2AF7DB723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1211110">
            <a:off x="2770063" y="1969115"/>
            <a:ext cx="977435" cy="104115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CCC0EEA-6E0D-74A4-D2FF-522F50F438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20961020">
            <a:off x="4391626" y="2515007"/>
            <a:ext cx="977435" cy="93512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61DE16C-2BBD-81EB-A386-33997F1CA5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7152"/>
          <a:stretch/>
        </p:blipFill>
        <p:spPr>
          <a:xfrm rot="735823">
            <a:off x="4472223" y="3842594"/>
            <a:ext cx="853524" cy="82381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AFFB501-6C39-EDFC-40C2-9A4739E9A196}"/>
              </a:ext>
            </a:extLst>
          </p:cNvPr>
          <p:cNvSpPr txBox="1"/>
          <p:nvPr/>
        </p:nvSpPr>
        <p:spPr>
          <a:xfrm rot="20883380">
            <a:off x="6730293" y="1669862"/>
            <a:ext cx="13306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rgbClr val="FF0000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03B8D9-2781-D942-D396-DF5BE276A562}"/>
              </a:ext>
            </a:extLst>
          </p:cNvPr>
          <p:cNvSpPr txBox="1"/>
          <p:nvPr/>
        </p:nvSpPr>
        <p:spPr>
          <a:xfrm rot="21181503">
            <a:off x="7855731" y="2330909"/>
            <a:ext cx="969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3695E3-71DD-14F8-194A-8FC07C63DE83}"/>
              </a:ext>
            </a:extLst>
          </p:cNvPr>
          <p:cNvSpPr txBox="1"/>
          <p:nvPr/>
        </p:nvSpPr>
        <p:spPr>
          <a:xfrm rot="401611">
            <a:off x="8754155" y="1583177"/>
            <a:ext cx="2235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768E78-4898-1D98-BB39-09C3B196DAA4}"/>
              </a:ext>
            </a:extLst>
          </p:cNvPr>
          <p:cNvSpPr txBox="1"/>
          <p:nvPr/>
        </p:nvSpPr>
        <p:spPr>
          <a:xfrm>
            <a:off x="7420204" y="3365913"/>
            <a:ext cx="3072219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are dyslexic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AF2A2-B3AC-3FBA-0C2F-A9294E47B4BB}"/>
              </a:ext>
            </a:extLst>
          </p:cNvPr>
          <p:cNvSpPr txBox="1"/>
          <p:nvPr/>
        </p:nvSpPr>
        <p:spPr>
          <a:xfrm rot="21277064">
            <a:off x="6783890" y="4582820"/>
            <a:ext cx="2983907" cy="587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often runs in the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FB3AFB-3CD5-D4B9-A88D-27FC682FFC29}"/>
              </a:ext>
            </a:extLst>
          </p:cNvPr>
          <p:cNvSpPr txBox="1"/>
          <p:nvPr/>
        </p:nvSpPr>
        <p:spPr>
          <a:xfrm rot="21464952">
            <a:off x="6909201" y="4966246"/>
            <a:ext cx="3431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family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81DB31B0-5B12-312B-63BF-EF751B6473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7979"/>
          <a:stretch/>
        </p:blipFill>
        <p:spPr>
          <a:xfrm rot="5400000">
            <a:off x="9975788" y="4498935"/>
            <a:ext cx="3162300" cy="1270124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3ED78B6-F87F-AB98-2697-7A43DD75D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7636" y="280849"/>
            <a:ext cx="1263839" cy="1083291"/>
          </a:xfrm>
          <a:prstGeom prst="rect">
            <a:avLst/>
          </a:prstGeom>
        </p:spPr>
      </p:pic>
      <p:pic>
        <p:nvPicPr>
          <p:cNvPr id="3" name="Picture 2" descr="A red blue and yellow letters&#10;&#10;Description automatically generated">
            <a:extLst>
              <a:ext uri="{FF2B5EF4-FFF2-40B4-BE49-F238E27FC236}">
                <a16:creationId xmlns:a16="http://schemas.microsoft.com/office/drawing/2014/main" id="{7CAFABDE-8911-E598-2342-E9A3502450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8B8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4DB39809-9A8D-837E-F88A-41AE8A699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D1582-BB72-4B8D-BBED-DECF2B38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619">
            <a:off x="7732971" y="2717871"/>
            <a:ext cx="3159284" cy="2866316"/>
          </a:xfrm>
          <a:prstGeom prst="rect">
            <a:avLst/>
          </a:prstGeom>
          <a:effectLst>
            <a:outerShdw dist="230851" dir="2960560" sx="95000" sy="95000" algn="ctr" rotWithShape="0">
              <a:srgbClr val="000000">
                <a:alpha val="28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DD9027-3202-2109-BF8C-62CFA8317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432679"/>
            <a:ext cx="5688957" cy="288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1EC1E6-4F3D-9A5B-2047-60FF47FD5FC4}"/>
              </a:ext>
            </a:extLst>
          </p:cNvPr>
          <p:cNvSpPr txBox="1"/>
          <p:nvPr/>
        </p:nvSpPr>
        <p:spPr>
          <a:xfrm>
            <a:off x="2126909" y="2577827"/>
            <a:ext cx="4720062" cy="27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Reading, writing, spelling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and organising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Timekeeping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Following instructions in the right order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Distractions, like background noise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4C2E8F-1897-A3D2-C031-BDDBECCEB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6909" y="280849"/>
            <a:ext cx="7850013" cy="1965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FCB09-2E91-F099-AFDB-7D9B48127237}"/>
              </a:ext>
            </a:extLst>
          </p:cNvPr>
          <p:cNvSpPr txBox="1"/>
          <p:nvPr/>
        </p:nvSpPr>
        <p:spPr>
          <a:xfrm>
            <a:off x="2478102" y="468276"/>
            <a:ext cx="723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People with dyslexia might struggle with: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5FC58DA-1488-B097-5B56-EB847142C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887859">
            <a:off x="1613274" y="749839"/>
            <a:ext cx="1371749" cy="10065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18924D-FF16-D989-9142-14F623F15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838567">
            <a:off x="9172472" y="678050"/>
            <a:ext cx="1345876" cy="115011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CA7F8D6-2A10-96C3-BB4B-F6071E6B8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804" t="7001" r="54578" b="44218"/>
          <a:stretch/>
        </p:blipFill>
        <p:spPr>
          <a:xfrm>
            <a:off x="1803523" y="2815648"/>
            <a:ext cx="323386" cy="33289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3AAD6D7-1ACC-7E0A-E4B8-6C163E1F49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804" t="7001" r="54578" b="44218"/>
          <a:stretch/>
        </p:blipFill>
        <p:spPr>
          <a:xfrm rot="814086">
            <a:off x="1803523" y="3350907"/>
            <a:ext cx="323386" cy="33289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8312D0B-453A-F1D1-D8AF-3C83CB0344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804" t="7001" r="54578" b="44218"/>
          <a:stretch/>
        </p:blipFill>
        <p:spPr>
          <a:xfrm>
            <a:off x="1803523" y="3897316"/>
            <a:ext cx="323386" cy="33289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FF09CA-781C-FB34-B49A-E94742322D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804" t="7001" r="54578" b="44218"/>
          <a:stretch/>
        </p:blipFill>
        <p:spPr>
          <a:xfrm rot="814086">
            <a:off x="1803523" y="4432575"/>
            <a:ext cx="323386" cy="33289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0246B34-1AE9-5178-E963-97C1DDFEF1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4804" t="7001" r="54578" b="44218"/>
          <a:stretch/>
        </p:blipFill>
        <p:spPr>
          <a:xfrm rot="1492160">
            <a:off x="1803523" y="5001287"/>
            <a:ext cx="323386" cy="33289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0D0CAC-D4D4-24E5-814A-476C4213AC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532" b="46879"/>
          <a:stretch/>
        </p:blipFill>
        <p:spPr>
          <a:xfrm rot="5400000">
            <a:off x="-801491" y="3548905"/>
            <a:ext cx="3162300" cy="1559321"/>
          </a:xfrm>
          <a:prstGeom prst="rect">
            <a:avLst/>
          </a:prstGeom>
        </p:spPr>
      </p:pic>
      <p:pic>
        <p:nvPicPr>
          <p:cNvPr id="23" name="Picture 22" descr="A hand pointing at something&#10;&#10;Description automatically generated">
            <a:extLst>
              <a:ext uri="{FF2B5EF4-FFF2-40B4-BE49-F238E27FC236}">
                <a16:creationId xmlns:a16="http://schemas.microsoft.com/office/drawing/2014/main" id="{0B9242C1-910C-E2C9-26C1-474CB9B0153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r="1"/>
          <a:stretch/>
        </p:blipFill>
        <p:spPr>
          <a:xfrm>
            <a:off x="-2" y="319490"/>
            <a:ext cx="1689792" cy="166638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2F55F2F-9144-F796-4638-2DA2CEF065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8323" t="51257"/>
          <a:stretch/>
        </p:blipFill>
        <p:spPr>
          <a:xfrm rot="5400000">
            <a:off x="10692980" y="77600"/>
            <a:ext cx="1576619" cy="1421419"/>
          </a:xfrm>
          <a:prstGeom prst="rect">
            <a:avLst/>
          </a:prstGeom>
        </p:spPr>
      </p:pic>
      <p:pic>
        <p:nvPicPr>
          <p:cNvPr id="2" name="Picture 1" descr="A red blue and yellow letters&#10;&#10;Description automatically generated">
            <a:extLst>
              <a:ext uri="{FF2B5EF4-FFF2-40B4-BE49-F238E27FC236}">
                <a16:creationId xmlns:a16="http://schemas.microsoft.com/office/drawing/2014/main" id="{ABCC69F3-4010-2AB0-948D-4633377D5B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8B8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489E7CB8-8614-874A-700F-2C6CD3736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4C39E15-BC35-7279-F6BC-0849DCF68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6909" y="280849"/>
            <a:ext cx="7850013" cy="1965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27FA9-8DE1-38FA-9711-D5F57984A347}"/>
              </a:ext>
            </a:extLst>
          </p:cNvPr>
          <p:cNvSpPr txBox="1"/>
          <p:nvPr/>
        </p:nvSpPr>
        <p:spPr>
          <a:xfrm>
            <a:off x="2478102" y="468276"/>
            <a:ext cx="7235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People with dyslexia </a:t>
            </a:r>
          </a:p>
          <a:p>
            <a:pPr algn="ctr"/>
            <a:r>
              <a:rPr lang="en-GB" sz="48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are often good at: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A0A70FE-C92C-2DE3-48C9-E78144C6D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887859">
            <a:off x="1613274" y="749839"/>
            <a:ext cx="1371749" cy="1006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20D4D6-BFC4-54B8-1DE3-402231A33B6C}"/>
              </a:ext>
            </a:extLst>
          </p:cNvPr>
          <p:cNvSpPr txBox="1"/>
          <p:nvPr/>
        </p:nvSpPr>
        <p:spPr>
          <a:xfrm>
            <a:off x="2126909" y="2577827"/>
            <a:ext cx="4720062" cy="27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Solving problems creatively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their imagination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other people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Seeing the bigger picture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Thinking differently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9D2822-57E0-46D6-7081-7CC377DDB7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04" t="7001" r="54578" b="44218"/>
          <a:stretch/>
        </p:blipFill>
        <p:spPr>
          <a:xfrm>
            <a:off x="1803523" y="2815648"/>
            <a:ext cx="323386" cy="3328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A5A511F-A3FA-CBCE-F39F-13D8035804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04" t="7001" r="54578" b="44218"/>
          <a:stretch/>
        </p:blipFill>
        <p:spPr>
          <a:xfrm rot="814086">
            <a:off x="1794610" y="3352079"/>
            <a:ext cx="323386" cy="33289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1ECCCE9-42D1-FF13-F500-F295F1BEEE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04" t="7001" r="54578" b="44218"/>
          <a:stretch/>
        </p:blipFill>
        <p:spPr>
          <a:xfrm>
            <a:off x="1794610" y="3898488"/>
            <a:ext cx="323386" cy="33289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17E2AFC-3677-37A6-831F-6309EA1E1E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04" t="7001" r="54578" b="44218"/>
          <a:stretch/>
        </p:blipFill>
        <p:spPr>
          <a:xfrm rot="814086">
            <a:off x="1794610" y="4433747"/>
            <a:ext cx="323386" cy="33289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56FECA6-2E5F-5EFF-672D-2F6BB52608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04" t="7001" r="54578" b="44218"/>
          <a:stretch/>
        </p:blipFill>
        <p:spPr>
          <a:xfrm rot="1492160">
            <a:off x="1794610" y="5002459"/>
            <a:ext cx="323386" cy="332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2F4703-51AA-BBB9-FE17-4E052605A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432679"/>
            <a:ext cx="5688957" cy="2889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EDBCB78-E149-3814-E364-8B6F0C844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38567">
            <a:off x="9172472" y="678050"/>
            <a:ext cx="1345876" cy="115011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B1A93A1-EE02-4FD2-5815-C4B571F815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32" b="46879"/>
          <a:stretch/>
        </p:blipFill>
        <p:spPr>
          <a:xfrm rot="5400000">
            <a:off x="-801491" y="1798166"/>
            <a:ext cx="3162300" cy="155932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0FBC889-F839-E94F-DAF6-64CE0E09FD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32" b="46879"/>
          <a:stretch/>
        </p:blipFill>
        <p:spPr>
          <a:xfrm rot="16200000">
            <a:off x="9831190" y="4626992"/>
            <a:ext cx="3162300" cy="1559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1A4C1-A908-41E9-81FC-EE26A6CFF0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52">
            <a:off x="6355952" y="2734264"/>
            <a:ext cx="4767746" cy="2681857"/>
          </a:xfrm>
          <a:prstGeom prst="rect">
            <a:avLst/>
          </a:prstGeom>
          <a:effectLst>
            <a:outerShdw dist="196230" dir="1604007" sx="97951" sy="97951" algn="ctr" rotWithShape="0">
              <a:srgbClr val="000000">
                <a:alpha val="28000"/>
              </a:srgbClr>
            </a:outerShdw>
          </a:effectLst>
        </p:spPr>
      </p:pic>
      <p:pic>
        <p:nvPicPr>
          <p:cNvPr id="24" name="Picture 23" descr="A cartoon of a hand pointing&#10;&#10;Description automatically generated">
            <a:extLst>
              <a:ext uri="{FF2B5EF4-FFF2-40B4-BE49-F238E27FC236}">
                <a16:creationId xmlns:a16="http://schemas.microsoft.com/office/drawing/2014/main" id="{B6D61406-970B-6F71-B53B-9BE6A348B6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4698">
            <a:off x="-577019" y="927289"/>
            <a:ext cx="2151989" cy="1766896"/>
          </a:xfrm>
          <a:prstGeom prst="rect">
            <a:avLst/>
          </a:prstGeom>
        </p:spPr>
      </p:pic>
      <p:pic>
        <p:nvPicPr>
          <p:cNvPr id="2" name="Picture 1" descr="A red blue and yellow letters&#10;&#10;Description automatically generated">
            <a:extLst>
              <a:ext uri="{FF2B5EF4-FFF2-40B4-BE49-F238E27FC236}">
                <a16:creationId xmlns:a16="http://schemas.microsoft.com/office/drawing/2014/main" id="{5C786E66-D3C2-37A3-2E89-B4CC1938EC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EA6C7A98-AB85-FBB4-F6F6-57D79FE5B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4D606-EC09-FDC1-E68A-42FC4E89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432679"/>
            <a:ext cx="5688957" cy="2889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CE076EB-8E90-E384-310D-09FB40FD3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6619" y="280849"/>
            <a:ext cx="9038762" cy="1282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21A5D7-35A2-297D-BA02-3B8939FD62E7}"/>
              </a:ext>
            </a:extLst>
          </p:cNvPr>
          <p:cNvSpPr txBox="1"/>
          <p:nvPr/>
        </p:nvSpPr>
        <p:spPr>
          <a:xfrm>
            <a:off x="1788874" y="468276"/>
            <a:ext cx="861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It’s important to remember…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8D9A55-4BA9-CB09-F278-0A8059A62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212494" y="150284"/>
            <a:ext cx="1039333" cy="76262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51FF419-9CB6-3D57-7C0B-3FAE2E91C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014314">
            <a:off x="9956528" y="796138"/>
            <a:ext cx="1019728" cy="871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36A53D-A7EB-C1DC-63BA-B2C0B4E09EC9}"/>
              </a:ext>
            </a:extLst>
          </p:cNvPr>
          <p:cNvSpPr txBox="1"/>
          <p:nvPr/>
        </p:nvSpPr>
        <p:spPr>
          <a:xfrm>
            <a:off x="2933142" y="2586071"/>
            <a:ext cx="6325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with dyslexia aren’t more or less intelligent than people who don’t have it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successful people are dyslexic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people with dyslexia get the help they need, they can do anything!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77DC265-33B0-C5B1-D7BA-EEC55B913F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4" t="7001" r="54578" b="44218"/>
          <a:stretch/>
        </p:blipFill>
        <p:spPr>
          <a:xfrm>
            <a:off x="2539378" y="2586071"/>
            <a:ext cx="393764" cy="40534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F6660C7-1221-410F-82B8-ED357E8ACB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4" t="7001" r="54578" b="44218"/>
          <a:stretch/>
        </p:blipFill>
        <p:spPr>
          <a:xfrm rot="844006">
            <a:off x="2539378" y="3500471"/>
            <a:ext cx="393764" cy="40534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9BC5941-C781-9D9E-4252-94734D4707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4804" t="7001" r="54578" b="44218"/>
          <a:stretch/>
        </p:blipFill>
        <p:spPr>
          <a:xfrm rot="248831">
            <a:off x="2539378" y="4136090"/>
            <a:ext cx="393764" cy="40534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D40CF02-5516-822A-264C-62AB46094D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327679">
            <a:off x="9169439" y="1889117"/>
            <a:ext cx="1334045" cy="124016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353915E-98D7-382D-53A6-5BA1A9F5A4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8323" t="51257"/>
          <a:stretch/>
        </p:blipFill>
        <p:spPr>
          <a:xfrm>
            <a:off x="-1" y="-1"/>
            <a:ext cx="1576619" cy="142141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71B8837-0572-DFE6-6B01-4A47367D4BB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8323" t="51257"/>
          <a:stretch/>
        </p:blipFill>
        <p:spPr>
          <a:xfrm rot="10800000">
            <a:off x="10615381" y="5436581"/>
            <a:ext cx="1576619" cy="142141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F02B18-EA62-FF8D-AD26-26E97DA8DE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7199" y="5285490"/>
            <a:ext cx="1263839" cy="1083291"/>
          </a:xfrm>
          <a:prstGeom prst="rect">
            <a:avLst/>
          </a:prstGeom>
        </p:spPr>
      </p:pic>
      <p:pic>
        <p:nvPicPr>
          <p:cNvPr id="24" name="Picture 23" descr="A cartoon hand pointing at something&#10;&#10;Description automatically generated">
            <a:extLst>
              <a:ext uri="{FF2B5EF4-FFF2-40B4-BE49-F238E27FC236}">
                <a16:creationId xmlns:a16="http://schemas.microsoft.com/office/drawing/2014/main" id="{374B7DFA-E031-46A0-69CE-4A4E3546A6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352" flipH="1">
            <a:off x="10506581" y="3315230"/>
            <a:ext cx="1956304" cy="1606229"/>
          </a:xfrm>
          <a:prstGeom prst="rect">
            <a:avLst/>
          </a:prstGeom>
          <a:effectLst>
            <a:outerShdw dist="70643" dir="3480000" sx="94527" sy="94527" algn="ctr" rotWithShape="0">
              <a:srgbClr val="000000">
                <a:alpha val="28000"/>
              </a:srgbClr>
            </a:outerShdw>
          </a:effectLst>
        </p:spPr>
      </p:pic>
      <p:pic>
        <p:nvPicPr>
          <p:cNvPr id="2" name="Picture 1" descr="A red blue and yellow letters&#10;&#10;Description automatically generated">
            <a:extLst>
              <a:ext uri="{FF2B5EF4-FFF2-40B4-BE49-F238E27FC236}">
                <a16:creationId xmlns:a16="http://schemas.microsoft.com/office/drawing/2014/main" id="{8F3FEA7D-D80A-40FC-266C-99DA84DEAC3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1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4087DC55-6F7D-CD02-0B86-192790B7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E923198-36D6-A154-1A54-CD5FDACA2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9405" y="280849"/>
            <a:ext cx="3713356" cy="1282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6F9FB-405D-E36F-2933-C0E517300512}"/>
              </a:ext>
            </a:extLst>
          </p:cNvPr>
          <p:cNvSpPr txBox="1"/>
          <p:nvPr/>
        </p:nvSpPr>
        <p:spPr>
          <a:xfrm>
            <a:off x="4429373" y="468276"/>
            <a:ext cx="333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Activity: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9E7DB3-1135-AA28-F6EF-D378A3D08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32982">
            <a:off x="3765911" y="514296"/>
            <a:ext cx="1039333" cy="7626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550E65-AD23-8359-5E71-1DEF49228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080121">
            <a:off x="7286099" y="459904"/>
            <a:ext cx="1019728" cy="8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221" y="1844382"/>
            <a:ext cx="10059555" cy="361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comic character who has dyslexia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slides 4 and 5 to help you design their personality – remember that people aren’t only dyslexic – they can be funny, creative, athletic and naughty as well!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a comic story about a day in your character’s life. What challenges do they have? What strengths do they use to get past their challenges?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1F2CC0-6A51-B87E-F828-C11DFEB1D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85082">
            <a:off x="185727" y="18067"/>
            <a:ext cx="2456294" cy="2347783"/>
          </a:xfrm>
          <a:prstGeom prst="rect">
            <a:avLst/>
          </a:prstGeom>
        </p:spPr>
      </p:pic>
      <p:pic>
        <p:nvPicPr>
          <p:cNvPr id="10" name="Picture 9" descr="A cartoon of a hand holding a pen&#10;&#10;Description automatically generated">
            <a:extLst>
              <a:ext uri="{FF2B5EF4-FFF2-40B4-BE49-F238E27FC236}">
                <a16:creationId xmlns:a16="http://schemas.microsoft.com/office/drawing/2014/main" id="{16E498F1-6207-7C24-833E-CA9C43A84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377">
            <a:off x="10522272" y="660394"/>
            <a:ext cx="1848903" cy="1518046"/>
          </a:xfrm>
          <a:prstGeom prst="rect">
            <a:avLst/>
          </a:prstGeom>
          <a:effectLst>
            <a:outerShdw dist="70643" dir="3480000" sx="94527" sy="94527" algn="ctr" rotWithShape="0">
              <a:srgbClr val="000000">
                <a:alpha val="28000"/>
              </a:srgb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06B7EB-3756-CDBD-D43B-7A8009BB32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32" b="46879"/>
          <a:stretch/>
        </p:blipFill>
        <p:spPr>
          <a:xfrm rot="16200000" flipH="1">
            <a:off x="9831186" y="3596449"/>
            <a:ext cx="3162300" cy="1559321"/>
          </a:xfrm>
          <a:prstGeom prst="rect">
            <a:avLst/>
          </a:prstGeom>
        </p:spPr>
      </p:pic>
      <p:pic>
        <p:nvPicPr>
          <p:cNvPr id="8" name="Picture 7" descr="A red blue and yellow letters&#10;&#10;Description automatically generated">
            <a:extLst>
              <a:ext uri="{FF2B5EF4-FFF2-40B4-BE49-F238E27FC236}">
                <a16:creationId xmlns:a16="http://schemas.microsoft.com/office/drawing/2014/main" id="{F33213CF-9CC2-2985-C0E3-E2CADC1C2E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white rays&#10;&#10;Description automatically generated">
            <a:extLst>
              <a:ext uri="{FF2B5EF4-FFF2-40B4-BE49-F238E27FC236}">
                <a16:creationId xmlns:a16="http://schemas.microsoft.com/office/drawing/2014/main" id="{4087DC55-6F7D-CD02-0B86-192790B7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7" r="4367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E923198-36D6-A154-1A54-CD5FDACA2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9405" y="280849"/>
            <a:ext cx="3713356" cy="1282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6F9FB-405D-E36F-2933-C0E517300512}"/>
              </a:ext>
            </a:extLst>
          </p:cNvPr>
          <p:cNvSpPr txBox="1"/>
          <p:nvPr/>
        </p:nvSpPr>
        <p:spPr>
          <a:xfrm>
            <a:off x="4429373" y="468276"/>
            <a:ext cx="333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00" b="1" dirty="0">
                <a:solidFill>
                  <a:srgbClr val="D9222A"/>
                </a:solidFill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Activity: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9E7DB3-1135-AA28-F6EF-D378A3D08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732982">
            <a:off x="3765911" y="514296"/>
            <a:ext cx="1039333" cy="7626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550E65-AD23-8359-5E71-1DEF49228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080121">
            <a:off x="7286099" y="459904"/>
            <a:ext cx="1019728" cy="8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221" y="1844382"/>
            <a:ext cx="10059555" cy="41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TOP </a:t>
            </a:r>
            <a:r>
              <a:rPr lang="en-GB" sz="2000" b="1" dirty="0">
                <a:latin typeface="Kelson" panose="02000506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TIPS TO GET YOU STARTED!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can’t think of a name for your character, use your own – you can always change it later!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yourself “what if..?” questions.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if your character needs to do something?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if they meet someone famous?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if they find themselves in a pickle?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1F2CC0-6A51-B87E-F828-C11DFEB1D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85082">
            <a:off x="185727" y="18067"/>
            <a:ext cx="2456294" cy="2347783"/>
          </a:xfrm>
          <a:prstGeom prst="rect">
            <a:avLst/>
          </a:prstGeom>
        </p:spPr>
      </p:pic>
      <p:pic>
        <p:nvPicPr>
          <p:cNvPr id="10" name="Picture 9" descr="A cartoon of a hand holding a pen&#10;&#10;Description automatically generated">
            <a:extLst>
              <a:ext uri="{FF2B5EF4-FFF2-40B4-BE49-F238E27FC236}">
                <a16:creationId xmlns:a16="http://schemas.microsoft.com/office/drawing/2014/main" id="{16E498F1-6207-7C24-833E-CA9C43A84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377">
            <a:off x="10522272" y="660394"/>
            <a:ext cx="1848903" cy="1518046"/>
          </a:xfrm>
          <a:prstGeom prst="rect">
            <a:avLst/>
          </a:prstGeom>
          <a:effectLst>
            <a:outerShdw dist="70643" dir="3480000" sx="94527" sy="94527" algn="ctr" rotWithShape="0">
              <a:srgbClr val="000000">
                <a:alpha val="28000"/>
              </a:srgb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06B7EB-3756-CDBD-D43B-7A8009BB32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32" b="46879"/>
          <a:stretch/>
        </p:blipFill>
        <p:spPr>
          <a:xfrm rot="16200000" flipH="1">
            <a:off x="9831186" y="3596449"/>
            <a:ext cx="3162300" cy="1559321"/>
          </a:xfrm>
          <a:prstGeom prst="rect">
            <a:avLst/>
          </a:prstGeom>
        </p:spPr>
      </p:pic>
      <p:pic>
        <p:nvPicPr>
          <p:cNvPr id="8" name="Picture 7" descr="A red blue and yellow letters&#10;&#10;Description automatically generated">
            <a:extLst>
              <a:ext uri="{FF2B5EF4-FFF2-40B4-BE49-F238E27FC236}">
                <a16:creationId xmlns:a16="http://schemas.microsoft.com/office/drawing/2014/main" id="{F33213CF-9CC2-2985-C0E3-E2CADC1C2E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7" y="6520813"/>
            <a:ext cx="915974" cy="2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5608cc-4df1-4775-876c-4ceff46c2ce6" xsi:nil="true"/>
    <lcf76f155ced4ddcb4097134ff3c332f xmlns="268ba956-f75e-4902-b00d-6af1be0694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20D5D12A8C745A7A141AC2792FAA0" ma:contentTypeVersion="18" ma:contentTypeDescription="Create a new document." ma:contentTypeScope="" ma:versionID="a239adcef17f94ea99c617877764196b">
  <xsd:schema xmlns:xsd="http://www.w3.org/2001/XMLSchema" xmlns:xs="http://www.w3.org/2001/XMLSchema" xmlns:p="http://schemas.microsoft.com/office/2006/metadata/properties" xmlns:ns2="268ba956-f75e-4902-b00d-6af1be0694b8" xmlns:ns3="645608cc-4df1-4775-876c-4ceff46c2ce6" targetNamespace="http://schemas.microsoft.com/office/2006/metadata/properties" ma:root="true" ma:fieldsID="7ce7bcd33cb27066e9e3a7284cab7ef1" ns2:_="" ns3:_="">
    <xsd:import namespace="268ba956-f75e-4902-b00d-6af1be0694b8"/>
    <xsd:import namespace="645608cc-4df1-4775-876c-4ceff46c2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a956-f75e-4902-b00d-6af1be069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989c2f-39f1-43da-b6f6-2c99c4818a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608cc-4df1-4775-876c-4ceff46c2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4470ed-cb8b-43b3-9d63-c1eab69566be}" ma:internalName="TaxCatchAll" ma:showField="CatchAllData" ma:web="645608cc-4df1-4775-876c-4ceff46c2c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2B847-1809-4810-85F1-C81A84C68217}">
  <ds:schemaRefs>
    <ds:schemaRef ds:uri="http://schemas.microsoft.com/office/2006/metadata/properties"/>
    <ds:schemaRef ds:uri="http://www.w3.org/XML/1998/namespace"/>
    <ds:schemaRef ds:uri="http://purl.org/dc/terms/"/>
    <ds:schemaRef ds:uri="bdbbb23a-10e1-46cd-9943-152e51b46042"/>
    <ds:schemaRef ds:uri="http://purl.org/dc/elements/1.1/"/>
    <ds:schemaRef ds:uri="0b00decc-856f-47b6-8ef0-ec2974c6339a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dcmitype/"/>
    <ds:schemaRef ds:uri="645608cc-4df1-4775-876c-4ceff46c2ce6"/>
    <ds:schemaRef ds:uri="268ba956-f75e-4902-b00d-6af1be0694b8"/>
  </ds:schemaRefs>
</ds:datastoreItem>
</file>

<file path=customXml/itemProps2.xml><?xml version="1.0" encoding="utf-8"?>
<ds:datastoreItem xmlns:ds="http://schemas.openxmlformats.org/officeDocument/2006/customXml" ds:itemID="{A39F0A5A-77EB-4942-BC1B-B8C969D0D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ba956-f75e-4902-b00d-6af1be0694b8"/>
    <ds:schemaRef ds:uri="645608cc-4df1-4775-876c-4ceff46c2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0DE215-BBC9-4563-B129-9BC0A8DD32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327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Kelson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Carmichael</dc:creator>
  <cp:lastModifiedBy>Lena Gillies</cp:lastModifiedBy>
  <cp:revision>34</cp:revision>
  <dcterms:created xsi:type="dcterms:W3CDTF">2022-04-12T09:09:45Z</dcterms:created>
  <dcterms:modified xsi:type="dcterms:W3CDTF">2024-09-16T09:47:25Z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0x010100AC420D5D12A8C745A7A141AC2792FAA0</vt:lpwstr>
  </property>
  <property fmtid="{D5CDD505-2E9C-101B-9397-08002B2CF9AE}" pid="3" name="MediaServiceImageTags">
    <vt:lpwstr/>
  </property>
</Properties>
</file>