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67" r:id="rId7"/>
    <p:sldId id="268" r:id="rId8"/>
    <p:sldId id="270" r:id="rId9"/>
    <p:sldId id="271" r:id="rId10"/>
    <p:sldId id="269" r:id="rId11"/>
    <p:sldId id="272" r:id="rId12"/>
    <p:sldId id="266" r:id="rId13"/>
    <p:sldId id="274" r:id="rId14"/>
    <p:sldId id="275" r:id="rId15"/>
    <p:sldId id="27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B9C"/>
    <a:srgbClr val="DFC8B8"/>
    <a:srgbClr val="99969C"/>
    <a:srgbClr val="9996A6"/>
    <a:srgbClr val="F6F5FF"/>
    <a:srgbClr val="525252"/>
    <a:srgbClr val="941E6F"/>
    <a:srgbClr val="7164AA"/>
    <a:srgbClr val="006E91"/>
    <a:srgbClr val="4A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yslexiascotland.org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r7CFlK2s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yslexiascotland.org.uk/dyslexia-is-rubbish-and-aweso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69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" y="0"/>
            <a:ext cx="7296539" cy="6858000"/>
          </a:xfrm>
          <a:prstGeom prst="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85459" y="2267188"/>
            <a:ext cx="6662059" cy="125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5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Awareness Week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790" y="3216634"/>
            <a:ext cx="4961209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60" b="1">
                <a:solidFill>
                  <a:srgbClr val="525252"/>
                </a:solidFill>
                <a:latin typeface="Century Gothic" panose="020B0502020202020204" pitchFamily="34" charset="0"/>
              </a:rPr>
              <a:t>30 September - 6 October 2024</a:t>
            </a:r>
            <a:endParaRPr lang="en-GB" sz="226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9" y="4812166"/>
            <a:ext cx="2231141" cy="1514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9649" y="4085421"/>
            <a:ext cx="3321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Dyslexia Scotland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Cameron House</a:t>
            </a:r>
          </a:p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Forthside</a:t>
            </a: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 Way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Stirling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FK8 1QZ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Helpline: 0344 800 8484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  <a:hlinkClick r:id="rId3"/>
              </a:rPr>
              <a:t>info@dyslexiascotland.org.uk</a:t>
            </a:r>
            <a:endParaRPr lang="en-GB" sz="1200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Charity No. SC 000951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957" y="3819444"/>
            <a:ext cx="2130029" cy="3031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 rot="16200000">
            <a:off x="107609" y="49079"/>
            <a:ext cx="2350272" cy="25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"/>
    </mc:Choice>
    <mc:Fallback xmlns="">
      <p:transition spd="slow" advTm="64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1" y="1800677"/>
            <a:ext cx="5268646" cy="162832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You don’t need to be famous to succeed…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7674" y="2131144"/>
            <a:ext cx="4609106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…but Dyslexia Scotland’s Young Ambassadors are pretty special.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8" y="1522063"/>
            <a:ext cx="454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2"/>
    </mc:Choice>
    <mc:Fallback xmlns="">
      <p:transition spd="slow" advTm="79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0141" y="1598737"/>
            <a:ext cx="79460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Watch this short film called ‘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3"/>
              </a:rPr>
              <a:t>See Dyslexia Differently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’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Want to know more?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742" y="2439614"/>
            <a:ext cx="7267062" cy="287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6288" y="1266988"/>
            <a:ext cx="876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Here’s another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3"/>
              </a:rPr>
              <a:t>short film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– Miles give you the lowdown on his dyslexia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7936771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Miles thinks dyslexia is rubbish – and awesome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78" y="2029579"/>
            <a:ext cx="8496462" cy="341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8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"/>
    </mc:Choice>
    <mc:Fallback xmlns="">
      <p:transition spd="slow" advTm="53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5455" y="1238852"/>
            <a:ext cx="8746836" cy="1291198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5455" y="4516155"/>
            <a:ext cx="8820727" cy="1236005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05823" y="4728339"/>
            <a:ext cx="6870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dyslexiascotland.org.uk/unwrapped/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Want to hear more stories?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6268" y="1579202"/>
            <a:ext cx="8009695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There’s a great website for children and young people aged 8 -18 with dyslexia.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2770" y="-313112"/>
            <a:ext cx="1470991" cy="2073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2" y="2166389"/>
            <a:ext cx="5295782" cy="26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"/>
    </mc:Choice>
    <mc:Fallback xmlns="">
      <p:transition spd="slow" advTm="68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82" y="1539811"/>
            <a:ext cx="3195843" cy="443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is a learning difference that is common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 brain simply works in a different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has nothing to do with intelligence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Everyone with dyslexia is different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What is dyslexia?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557" y="2021996"/>
            <a:ext cx="6800860" cy="280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5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6"/>
    </mc:Choice>
    <mc:Fallback xmlns="">
      <p:transition spd="slow" advTm="8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1 out of every 10 people is dyslexic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How many people are dyslexic?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40" y="1297329"/>
            <a:ext cx="7151228" cy="443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9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1"/>
    </mc:Choice>
    <mc:Fallback xmlns="">
      <p:transition spd="slow" advTm="98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solidFill>
                  <a:srgbClr val="7030A0"/>
                </a:solidFill>
                <a:latin typeface="Century Gothic" panose="020B0502020202020204" pitchFamily="34" charset="0"/>
              </a:rPr>
              <a:t>      Did 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416833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often runs in the family.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4A2583"/>
                </a:solidFill>
                <a:latin typeface="Century Gothic" panose="020B0502020202020204" pitchFamily="34" charset="0"/>
              </a:rPr>
              <a:t>Brennus</a:t>
            </a: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 and his dad are both dyslexic.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809" y="1267049"/>
            <a:ext cx="4139543" cy="417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59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"/>
    </mc:Choice>
    <mc:Fallback xmlns="">
      <p:transition spd="slow" advTm="81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strengths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1" y="1603089"/>
            <a:ext cx="10624553" cy="36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9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"/>
    </mc:Choice>
    <mc:Fallback xmlns="">
      <p:transition spd="slow" advTm="87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54178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challenges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1" y="1605204"/>
            <a:ext cx="11021716" cy="382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87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3"/>
    </mc:Choice>
    <mc:Fallback xmlns="">
      <p:transition spd="slow" advTm="7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can make some people feel…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8807" y="1259380"/>
            <a:ext cx="3691252" cy="364011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67014" y="1740605"/>
            <a:ext cx="371138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Tired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Angry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Embarrassed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Confused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Sad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Like they are no good…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764" y="1259380"/>
            <a:ext cx="4164269" cy="4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0"/>
    </mc:Choice>
    <mc:Fallback xmlns="">
      <p:transition spd="slow" advTm="71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335088" y="1200060"/>
            <a:ext cx="4879593" cy="2106277"/>
          </a:xfrm>
          <a:prstGeom prst="round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9957927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But some people feel that dyslexia is like having a superpower!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8461" y="1305490"/>
            <a:ext cx="43128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Once they find the things that will help, they can do anything.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35088" y="3735230"/>
            <a:ext cx="4879593" cy="195977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508845" y="3924330"/>
            <a:ext cx="42706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 are lots of people who can help. People like parents, friends, </a:t>
            </a:r>
            <a:r>
              <a:rPr lang="en-GB" sz="2000" b="1">
                <a:solidFill>
                  <a:srgbClr val="4A2583"/>
                </a:solidFill>
                <a:latin typeface="Century Gothic" panose="020B0502020202020204" pitchFamily="34" charset="0"/>
              </a:rPr>
              <a:t>teachers and employers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13" y="1252693"/>
            <a:ext cx="4539034" cy="433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13105" y="5536026"/>
            <a:ext cx="5416421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rgbClr val="4A2583"/>
                </a:solidFill>
                <a:latin typeface="Century Gothic" panose="020B0502020202020204" pitchFamily="34" charset="0"/>
              </a:rPr>
              <a:t>Image copyright Mission Superheroes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"/>
    </mc:Choice>
    <mc:Fallback xmlns="">
      <p:transition spd="slow" advTm="102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076873" y="1995055"/>
            <a:ext cx="1648500" cy="393741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Some of the most famous and successful people in the world are dyslexic…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663" y="2214624"/>
            <a:ext cx="257524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Entrepreneurs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Inventors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Chefs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Explorers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Lawyers</a:t>
            </a: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8249" y="2571911"/>
            <a:ext cx="120574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Can you name any well known dyslexic people?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82" y="2354516"/>
            <a:ext cx="658425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5608cc-4df1-4775-876c-4ceff46c2ce6" xsi:nil="true"/>
    <lcf76f155ced4ddcb4097134ff3c332f xmlns="268ba956-f75e-4902-b00d-6af1be0694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20D5D12A8C745A7A141AC2792FAA0" ma:contentTypeVersion="18" ma:contentTypeDescription="Create a new document." ma:contentTypeScope="" ma:versionID="a239adcef17f94ea99c617877764196b">
  <xsd:schema xmlns:xsd="http://www.w3.org/2001/XMLSchema" xmlns:xs="http://www.w3.org/2001/XMLSchema" xmlns:p="http://schemas.microsoft.com/office/2006/metadata/properties" xmlns:ns2="268ba956-f75e-4902-b00d-6af1be0694b8" xmlns:ns3="645608cc-4df1-4775-876c-4ceff46c2ce6" targetNamespace="http://schemas.microsoft.com/office/2006/metadata/properties" ma:root="true" ma:fieldsID="7ce7bcd33cb27066e9e3a7284cab7ef1" ns2:_="" ns3:_="">
    <xsd:import namespace="268ba956-f75e-4902-b00d-6af1be0694b8"/>
    <xsd:import namespace="645608cc-4df1-4775-876c-4ceff46c2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a956-f75e-4902-b00d-6af1be069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989c2f-39f1-43da-b6f6-2c99c4818a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608cc-4df1-4775-876c-4ceff46c2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4470ed-cb8b-43b3-9d63-c1eab69566be}" ma:internalName="TaxCatchAll" ma:showField="CatchAllData" ma:web="645608cc-4df1-4775-876c-4ceff46c2c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0DE215-BBC9-4563-B129-9BC0A8DD3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2B847-1809-4810-85F1-C81A84C68217}">
  <ds:schemaRefs>
    <ds:schemaRef ds:uri="http://purl.org/dc/dcmitype/"/>
    <ds:schemaRef ds:uri="268ba956-f75e-4902-b00d-6af1be0694b8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45608cc-4df1-4775-876c-4ceff46c2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8EDDE9-E020-4A47-A9FB-5344D3D8F7D6}"/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311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Carmichael</dc:creator>
  <cp:lastModifiedBy>Lena Gillies</cp:lastModifiedBy>
  <cp:revision>34</cp:revision>
  <dcterms:created xsi:type="dcterms:W3CDTF">2022-04-12T09:09:45Z</dcterms:created>
  <dcterms:modified xsi:type="dcterms:W3CDTF">2024-09-16T09:46:36Z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0x010100AC420D5D12A8C745A7A141AC2792FAA0</vt:lpwstr>
  </property>
  <property fmtid="{D5CDD505-2E9C-101B-9397-08002B2CF9AE}" pid="3" name="MediaServiceImageTags">
    <vt:lpwstr/>
  </property>
</Properties>
</file>