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56" r:id="rId6"/>
    <p:sldId id="267" r:id="rId7"/>
    <p:sldId id="268" r:id="rId8"/>
    <p:sldId id="270" r:id="rId9"/>
    <p:sldId id="271" r:id="rId10"/>
    <p:sldId id="269" r:id="rId11"/>
    <p:sldId id="272" r:id="rId12"/>
    <p:sldId id="266" r:id="rId13"/>
    <p:sldId id="274" r:id="rId14"/>
    <p:sldId id="275" r:id="rId15"/>
    <p:sldId id="276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B9C"/>
    <a:srgbClr val="DFC8B8"/>
    <a:srgbClr val="99969C"/>
    <a:srgbClr val="9996A6"/>
    <a:srgbClr val="F6F5FF"/>
    <a:srgbClr val="525252"/>
    <a:srgbClr val="941E6F"/>
    <a:srgbClr val="7164AA"/>
    <a:srgbClr val="006E91"/>
    <a:srgbClr val="4A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77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na Gillies" userId="07ef8966-3ecf-4acb-a93f-6550d08a8e41" providerId="ADAL" clId="{244D57F6-AF2D-4317-9FF3-458F5C931510}"/>
    <pc:docChg chg="modSld">
      <pc:chgData name="Lena Gillies" userId="07ef8966-3ecf-4acb-a93f-6550d08a8e41" providerId="ADAL" clId="{244D57F6-AF2D-4317-9FF3-458F5C931510}" dt="2023-09-20T10:37:02.430" v="24" actId="20577"/>
      <pc:docMkLst>
        <pc:docMk/>
      </pc:docMkLst>
      <pc:sldChg chg="modSp mod">
        <pc:chgData name="Lena Gillies" userId="07ef8966-3ecf-4acb-a93f-6550d08a8e41" providerId="ADAL" clId="{244D57F6-AF2D-4317-9FF3-458F5C931510}" dt="2023-09-20T10:37:02.430" v="24" actId="20577"/>
        <pc:sldMkLst>
          <pc:docMk/>
          <pc:sldMk cId="3121733536" sldId="272"/>
        </pc:sldMkLst>
        <pc:spChg chg="mod">
          <ac:chgData name="Lena Gillies" userId="07ef8966-3ecf-4acb-a93f-6550d08a8e41" providerId="ADAL" clId="{244D57F6-AF2D-4317-9FF3-458F5C931510}" dt="2023-09-20T10:37:02.430" v="24" actId="20577"/>
          <ac:spMkLst>
            <pc:docMk/>
            <pc:sldMk cId="3121733536" sldId="272"/>
            <ac:spMk id="1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82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5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3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5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3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1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50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34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47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84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7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A24BE-4C80-4FA9-8C50-A212D6882AD9}" type="datetimeFigureOut">
              <a:rPr lang="en-GB" smtClean="0"/>
              <a:t>20/09/2023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E450A-674E-4C51-9252-39DEB8AD72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02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yslexiascotland.org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1r7CFlK2sc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yslexiascotland.org.uk/dyslexia-is-rubbish-and-awesom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69C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17" y="0"/>
            <a:ext cx="7296539" cy="6858000"/>
          </a:xfrm>
          <a:prstGeom prst="rect">
            <a:avLst/>
          </a:prstGeom>
          <a:solidFill>
            <a:srgbClr val="F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085459" y="2267188"/>
            <a:ext cx="6662059" cy="1258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50" b="1" dirty="0">
                <a:solidFill>
                  <a:srgbClr val="941E6F"/>
                </a:solidFill>
                <a:latin typeface="Century Gothic" panose="020B0502020202020204" pitchFamily="34" charset="0"/>
              </a:rPr>
              <a:t>Dyslexia Awareness Week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4790" y="3216634"/>
            <a:ext cx="4961209" cy="44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60" b="1" dirty="0">
                <a:solidFill>
                  <a:srgbClr val="525252"/>
                </a:solidFill>
                <a:latin typeface="Century Gothic" panose="020B0502020202020204" pitchFamily="34" charset="0"/>
              </a:rPr>
              <a:t>1 - 7 November 2023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59" y="4812166"/>
            <a:ext cx="2231141" cy="1514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39649" y="4085421"/>
            <a:ext cx="33216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Dyslexia Scotland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Cameron House</a:t>
            </a:r>
          </a:p>
          <a:p>
            <a:pPr>
              <a:lnSpc>
                <a:spcPct val="150000"/>
              </a:lnSpc>
            </a:pPr>
            <a:r>
              <a:rPr lang="en-GB" sz="1200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Forthside</a:t>
            </a: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 Way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Stirling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FK8 1QZ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</a:rPr>
              <a:t>Helpline: 0344 800 8484</a:t>
            </a:r>
          </a:p>
          <a:p>
            <a:pPr>
              <a:lnSpc>
                <a:spcPct val="150000"/>
              </a:lnSpc>
            </a:pPr>
            <a:r>
              <a:rPr lang="en-GB" sz="1200" dirty="0">
                <a:solidFill>
                  <a:srgbClr val="525252"/>
                </a:solidFill>
                <a:latin typeface="Century Gothic" panose="020B0502020202020204" pitchFamily="34" charset="0"/>
                <a:hlinkClick r:id="rId3"/>
              </a:rPr>
              <a:t>info@dyslexiascotland.org.uk</a:t>
            </a:r>
            <a:endParaRPr lang="en-GB" sz="1200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Charity No. SC 000951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82957" y="3819444"/>
            <a:ext cx="2130029" cy="30311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57"/>
          <a:stretch/>
        </p:blipFill>
        <p:spPr>
          <a:xfrm rot="16200000">
            <a:off x="107609" y="49079"/>
            <a:ext cx="2350272" cy="25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5"/>
    </mc:Choice>
    <mc:Fallback xmlns="">
      <p:transition spd="slow" advTm="64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1" y="1800677"/>
            <a:ext cx="5268646" cy="1628323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193" y="920711"/>
            <a:ext cx="7521134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You don’t need to be famous to succeed…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7674" y="2131144"/>
            <a:ext cx="4609106" cy="1297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…but Dyslexia Scotland’s Young Ambassadors are pretty special.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8" y="1522063"/>
            <a:ext cx="45466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0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2"/>
    </mc:Choice>
    <mc:Fallback xmlns="">
      <p:transition spd="slow" advTm="794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0141" y="1598737"/>
            <a:ext cx="79460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Watch this short film called ‘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  <a:hlinkClick r:id="rId3"/>
              </a:rPr>
              <a:t>See Dyslexia Differently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’</a:t>
            </a:r>
            <a:endParaRPr lang="en-GB" sz="14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Want to know more?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9742" y="2439614"/>
            <a:ext cx="7267062" cy="287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24"/>
    </mc:Choice>
    <mc:Fallback xmlns="">
      <p:transition spd="slow" advTm="722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6288" y="1266988"/>
            <a:ext cx="876804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Here’s another 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  <a:hlinkClick r:id="rId3"/>
              </a:rPr>
              <a:t>short film 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– Miles give you the lowdown on his dyslexia</a:t>
            </a:r>
            <a:endParaRPr lang="en-GB" sz="14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7936771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Miles thinks dyslexia is rubbish – and awesome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078" y="2029579"/>
            <a:ext cx="8496462" cy="3412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1381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2"/>
    </mc:Choice>
    <mc:Fallback xmlns="">
      <p:transition spd="slow" advTm="539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385455" y="1238852"/>
            <a:ext cx="8746836" cy="1291198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85455" y="4516155"/>
            <a:ext cx="8820727" cy="1236005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405823" y="4728339"/>
            <a:ext cx="68705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dyslexiascotland.org.uk/unwrapped/</a:t>
            </a:r>
            <a:r>
              <a:rPr lang="en-GB" sz="28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Want to hear more stories?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36268" y="1579202"/>
            <a:ext cx="8009695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There’s a great website for children and young people aged 8 -18 with dyslexia.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02770" y="-313112"/>
            <a:ext cx="1470991" cy="20739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982" y="2166389"/>
            <a:ext cx="5295782" cy="264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5"/>
    </mc:Choice>
    <mc:Fallback xmlns="">
      <p:transition spd="slow" advTm="681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8782" y="1539811"/>
            <a:ext cx="3195843" cy="443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is a learning difference that is common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 brain simply works in a different way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has nothing to do with intelligence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6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Everyone with dyslexia is different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89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What is dyslexia?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557" y="2021996"/>
            <a:ext cx="6800860" cy="280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035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6"/>
    </mc:Choice>
    <mc:Fallback xmlns="">
      <p:transition spd="slow" advTm="872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1 out of every 10 people is dyslexic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896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How many people are dyslexic?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840" y="1297329"/>
            <a:ext cx="7151228" cy="443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2694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1"/>
    </mc:Choice>
    <mc:Fallback xmlns="">
      <p:transition spd="slow" advTm="98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>
                <a:solidFill>
                  <a:srgbClr val="7030A0"/>
                </a:solidFill>
                <a:latin typeface="Century Gothic" panose="020B0502020202020204" pitchFamily="34" charset="0"/>
              </a:rPr>
              <a:t>      Did </a:t>
            </a:r>
            <a:r>
              <a:rPr lang="en-GB" sz="32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you know?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416833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Dyslexia often runs in the family.</a:t>
            </a:r>
          </a:p>
          <a:p>
            <a:pPr>
              <a:lnSpc>
                <a:spcPct val="150000"/>
              </a:lnSpc>
            </a:pPr>
            <a:endParaRPr lang="en-GB" sz="2800" b="1" dirty="0">
              <a:solidFill>
                <a:srgbClr val="4A2583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b="1" dirty="0" err="1">
                <a:solidFill>
                  <a:srgbClr val="4A2583"/>
                </a:solidFill>
                <a:latin typeface="Century Gothic" panose="020B0502020202020204" pitchFamily="34" charset="0"/>
              </a:rPr>
              <a:t>Brennus</a:t>
            </a:r>
            <a:r>
              <a:rPr lang="en-GB" sz="28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 and his dad are both dyslexic.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809" y="1267049"/>
            <a:ext cx="4139543" cy="4176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592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7"/>
    </mc:Choice>
    <mc:Fallback xmlns="">
      <p:transition spd="slow" advTm="812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Dyslexic strengths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1" y="1603089"/>
            <a:ext cx="10624553" cy="365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999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8"/>
    </mc:Choice>
    <mc:Fallback xmlns="">
      <p:transition spd="slow" advTm="879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852" y="1659884"/>
            <a:ext cx="2575246" cy="374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811" y="154178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Dyslexic challenges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11" y="1605204"/>
            <a:ext cx="11021716" cy="3822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872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3"/>
    </mc:Choice>
    <mc:Fallback xmlns="">
      <p:transition spd="slow" advTm="734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B9C">
            <a:alpha val="2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F6F5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3811" y="111976"/>
            <a:ext cx="6662059" cy="93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941E6F"/>
                </a:solidFill>
                <a:latin typeface="Century Gothic" panose="020B0502020202020204" pitchFamily="34" charset="0"/>
              </a:rPr>
              <a:t>Dyslexia can make some people feel…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1738" y="4532243"/>
            <a:ext cx="1484700" cy="21128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028807" y="1259380"/>
            <a:ext cx="3691252" cy="3640116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267014" y="1740605"/>
            <a:ext cx="371138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Tired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Angry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Embarrassed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Confused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Sad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Like they are no good…</a:t>
            </a:r>
          </a:p>
          <a:p>
            <a:pPr>
              <a:lnSpc>
                <a:spcPct val="150000"/>
              </a:lnSpc>
            </a:pP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764" y="1259380"/>
            <a:ext cx="4164269" cy="433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65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0"/>
    </mc:Choice>
    <mc:Fallback xmlns="">
      <p:transition spd="slow" advTm="711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9B9C">
            <a:alpha val="2078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335088" y="1200060"/>
            <a:ext cx="4879593" cy="2106277"/>
          </a:xfrm>
          <a:prstGeom prst="roundRect">
            <a:avLst/>
          </a:prstGeom>
          <a:solidFill>
            <a:srgbClr val="F6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F6F5FF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43811" y="111976"/>
            <a:ext cx="9957927" cy="614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941E6F"/>
                </a:solidFill>
                <a:latin typeface="Century Gothic" panose="020B0502020202020204" pitchFamily="34" charset="0"/>
              </a:rPr>
              <a:t>But some people feel that dyslexia is like having a superpower!</a:t>
            </a: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8461" y="1305490"/>
            <a:ext cx="4312845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Once they find the things that will help, they can do anything.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01738" y="4532243"/>
            <a:ext cx="1484700" cy="2112833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335088" y="3735230"/>
            <a:ext cx="4879593" cy="1959776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508845" y="3924330"/>
            <a:ext cx="4270668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There are lots of people who can help. People like parents, friends, </a:t>
            </a:r>
            <a:r>
              <a:rPr lang="en-GB" sz="2000" b="1">
                <a:solidFill>
                  <a:srgbClr val="4A2583"/>
                </a:solidFill>
                <a:latin typeface="Century Gothic" panose="020B0502020202020204" pitchFamily="34" charset="0"/>
              </a:rPr>
              <a:t>teachers and employers</a:t>
            </a:r>
            <a:r>
              <a:rPr lang="en-GB" sz="2000" b="1" dirty="0">
                <a:solidFill>
                  <a:srgbClr val="4A2583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13" y="1252693"/>
            <a:ext cx="4539034" cy="4335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813105" y="5536026"/>
            <a:ext cx="5416421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050" b="1" dirty="0">
                <a:solidFill>
                  <a:srgbClr val="4A2583"/>
                </a:solidFill>
                <a:latin typeface="Century Gothic" panose="020B0502020202020204" pitchFamily="34" charset="0"/>
              </a:rPr>
              <a:t>Image copyright Mission Superheroes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73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5"/>
    </mc:Choice>
    <mc:Fallback xmlns="">
      <p:transition spd="slow" advTm="1022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5F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0076873" y="1995055"/>
            <a:ext cx="1648500" cy="3937413"/>
          </a:xfrm>
          <a:prstGeom prst="roundRect">
            <a:avLst/>
          </a:prstGeom>
          <a:solidFill>
            <a:srgbClr val="9996A6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0" y="-11639"/>
            <a:ext cx="12192000" cy="85672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0" y="6204857"/>
            <a:ext cx="12192000" cy="653143"/>
          </a:xfrm>
          <a:prstGeom prst="rect">
            <a:avLst/>
          </a:prstGeom>
          <a:solidFill>
            <a:srgbClr val="9996A6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9" y="6204857"/>
            <a:ext cx="9841561" cy="499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3193" y="920711"/>
            <a:ext cx="7521134" cy="145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60" b="1" dirty="0">
                <a:solidFill>
                  <a:srgbClr val="006E91"/>
                </a:solidFill>
                <a:latin typeface="Century Gothic" panose="020B0502020202020204" pitchFamily="34" charset="0"/>
              </a:rPr>
              <a:t>Some of the most famous and successful people in the world are dyslexic…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4663" y="2214624"/>
            <a:ext cx="257524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Actors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Entrepreneurs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Inventors</a:t>
            </a:r>
            <a:endParaRPr lang="fr-FR" sz="240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Chefs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Explorers</a:t>
            </a:r>
            <a:endParaRPr lang="fr-FR" sz="2400" b="1" dirty="0">
              <a:solidFill>
                <a:srgbClr val="525252"/>
              </a:solidFill>
              <a:latin typeface="Century Gothic" panose="020B0502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err="1">
                <a:solidFill>
                  <a:srgbClr val="525252"/>
                </a:solidFill>
                <a:latin typeface="Century Gothic" panose="020B0502020202020204" pitchFamily="34" charset="0"/>
              </a:rPr>
              <a:t>Lawyers</a:t>
            </a:r>
            <a:r>
              <a:rPr lang="fr-FR" sz="2400" b="1" dirty="0">
                <a:solidFill>
                  <a:srgbClr val="525252"/>
                </a:solidFill>
                <a:latin typeface="Century Gothic" panose="020B0502020202020204" pitchFamily="34" charset="0"/>
              </a:rPr>
              <a:t>...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98249" y="2571911"/>
            <a:ext cx="120574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dirty="0">
                <a:solidFill>
                  <a:srgbClr val="4A2583"/>
                </a:solidFill>
                <a:latin typeface="Century Gothic" panose="020B0502020202020204" pitchFamily="34" charset="0"/>
              </a:rPr>
              <a:t>Can you name any well known dyslexic people?</a:t>
            </a:r>
          </a:p>
          <a:p>
            <a:pPr>
              <a:lnSpc>
                <a:spcPct val="150000"/>
              </a:lnSpc>
            </a:pPr>
            <a:r>
              <a:rPr lang="en-GB" sz="14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0129987" y="-862601"/>
            <a:ext cx="871230" cy="2578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82" y="2354516"/>
            <a:ext cx="6584251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2"/>
    </mc:Choice>
    <mc:Fallback xmlns="">
      <p:transition spd="slow" advTm="1082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5608cc-4df1-4775-876c-4ceff46c2ce6" xsi:nil="true"/>
    <lcf76f155ced4ddcb4097134ff3c332f xmlns="268ba956-f75e-4902-b00d-6af1be0694b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420D5D12A8C745A7A141AC2792FAA0" ma:contentTypeVersion="17" ma:contentTypeDescription="Create a new document." ma:contentTypeScope="" ma:versionID="eb749cf94b22324b5ec7215d70711b15">
  <xsd:schema xmlns:xsd="http://www.w3.org/2001/XMLSchema" xmlns:xs="http://www.w3.org/2001/XMLSchema" xmlns:p="http://schemas.microsoft.com/office/2006/metadata/properties" xmlns:ns2="268ba956-f75e-4902-b00d-6af1be0694b8" xmlns:ns3="645608cc-4df1-4775-876c-4ceff46c2ce6" targetNamespace="http://schemas.microsoft.com/office/2006/metadata/properties" ma:root="true" ma:fieldsID="541c52e7995cbb4e8306a6f345276c21" ns2:_="" ns3:_="">
    <xsd:import namespace="268ba956-f75e-4902-b00d-6af1be0694b8"/>
    <xsd:import namespace="645608cc-4df1-4775-876c-4ceff46c2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8ba956-f75e-4902-b00d-6af1be069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989c2f-39f1-43da-b6f6-2c99c4818a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5608cc-4df1-4775-876c-4ceff46c2ce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84470ed-cb8b-43b3-9d63-c1eab69566be}" ma:internalName="TaxCatchAll" ma:showField="CatchAllData" ma:web="645608cc-4df1-4775-876c-4ceff46c2c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42B847-1809-4810-85F1-C81A84C68217}">
  <ds:schemaRefs>
    <ds:schemaRef ds:uri="http://purl.org/dc/dcmitype/"/>
    <ds:schemaRef ds:uri="268ba956-f75e-4902-b00d-6af1be0694b8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645608cc-4df1-4775-876c-4ceff46c2ce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B0DE215-BBC9-4563-B129-9BC0A8DD32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E855AC-E39E-436E-B1A7-49B9456B17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8ba956-f75e-4902-b00d-6af1be0694b8"/>
    <ds:schemaRef ds:uri="645608cc-4df1-4775-876c-4ceff46c2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310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Carmichael</dc:creator>
  <cp:lastModifiedBy>Lena Gillies</cp:lastModifiedBy>
  <cp:revision>33</cp:revision>
  <dcterms:created xsi:type="dcterms:W3CDTF">2022-04-12T09:09:45Z</dcterms:created>
  <dcterms:modified xsi:type="dcterms:W3CDTF">2023-09-20T10:37:09Z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0x010100AC420D5D12A8C745A7A141AC2792FAA0</vt:lpwstr>
  </property>
  <property fmtid="{D5CDD505-2E9C-101B-9397-08002B2CF9AE}" pid="3" name="MediaServiceImageTags">
    <vt:lpwstr/>
  </property>
</Properties>
</file>