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84" r:id="rId3"/>
    <p:sldId id="293" r:id="rId4"/>
    <p:sldId id="264" r:id="rId5"/>
    <p:sldId id="265" r:id="rId6"/>
    <p:sldId id="266" r:id="rId7"/>
    <p:sldId id="297" r:id="rId8"/>
    <p:sldId id="296" r:id="rId9"/>
    <p:sldId id="290" r:id="rId10"/>
    <p:sldId id="302" r:id="rId11"/>
    <p:sldId id="291" r:id="rId12"/>
    <p:sldId id="299" r:id="rId13"/>
    <p:sldId id="300" r:id="rId14"/>
    <p:sldId id="292" r:id="rId15"/>
    <p:sldId id="270" r:id="rId16"/>
    <p:sldId id="271" r:id="rId17"/>
    <p:sldId id="295" r:id="rId18"/>
    <p:sldId id="272" r:id="rId19"/>
    <p:sldId id="285" r:id="rId20"/>
    <p:sldId id="298" r:id="rId21"/>
    <p:sldId id="260" r:id="rId22"/>
    <p:sldId id="305" r:id="rId23"/>
    <p:sldId id="304" r:id="rId24"/>
    <p:sldId id="3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CC"/>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2228" autoAdjust="0"/>
  </p:normalViewPr>
  <p:slideViewPr>
    <p:cSldViewPr>
      <p:cViewPr varScale="1">
        <p:scale>
          <a:sx n="88" d="100"/>
          <a:sy n="88" d="100"/>
        </p:scale>
        <p:origin x="-128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BA001-A73D-47C8-AC2F-88A6FF08398E}" type="datetimeFigureOut">
              <a:rPr lang="en-GB" smtClean="0"/>
              <a:pPr/>
              <a:t>04/10/2017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01FAF-15EE-4074-8CC7-334BB1354B6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7345B-4DB3-4D14-A4B2-C399AD87CC3E}" type="slidenum">
              <a:rPr lang="en-GB" smtClean="0"/>
              <a:pPr fontAlgn="base">
                <a:spcBef>
                  <a:spcPct val="0"/>
                </a:spcBef>
                <a:spcAft>
                  <a:spcPct val="0"/>
                </a:spcAft>
                <a:defRPr/>
              </a:pPr>
              <a:t>10</a:t>
            </a:fld>
            <a:endParaRPr lang="en-GB"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xfrm>
            <a:off x="914832" y="4343216"/>
            <a:ext cx="5028338" cy="4115168"/>
          </a:xfrm>
          <a:noFill/>
        </p:spPr>
        <p:txBody>
          <a:bodyPr wrap="square" numCol="1" anchor="t" anchorCtr="0" compatLnSpc="1">
            <a:prstTxWarp prst="textNoShape">
              <a:avLst/>
            </a:prstTxWarp>
            <a:normAutofit/>
          </a:bodyPr>
          <a:lstStyle/>
          <a:p>
            <a:pPr eaLnBrk="1" hangingPunct="1">
              <a:spcBef>
                <a:spcPct val="0"/>
              </a:spcBef>
            </a:pPr>
            <a:r>
              <a:rPr lang="en-US" sz="1600" dirty="0" smtClean="0">
                <a:latin typeface="Century Gothic" pitchFamily="34" charset="0"/>
              </a:rPr>
              <a:t>Specialist opticians </a:t>
            </a:r>
            <a:r>
              <a:rPr lang="en-US" sz="1600" smtClean="0">
                <a:latin typeface="Century Gothic" pitchFamily="34" charset="0"/>
              </a:rPr>
              <a:t>can carry out eye tests for this</a:t>
            </a:r>
            <a:r>
              <a:rPr lang="en-US" sz="1600" baseline="0" smtClean="0">
                <a:latin typeface="Century Gothic" pitchFamily="34" charset="0"/>
              </a:rPr>
              <a:t>. </a:t>
            </a:r>
            <a:endParaRPr lang="en-US" sz="1600" dirty="0" smtClean="0">
              <a:latin typeface="Century Gothic"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b="1" dirty="0" smtClean="0">
                <a:latin typeface="Century Gothic" pitchFamily="34" charset="0"/>
              </a:rPr>
              <a:t>Exercise</a:t>
            </a:r>
          </a:p>
          <a:p>
            <a:r>
              <a:rPr lang="en-GB" sz="1600" dirty="0" smtClean="0">
                <a:latin typeface="Century Gothic" pitchFamily="34" charset="0"/>
              </a:rPr>
              <a:t>Ask people to read out load the colours not the word.</a:t>
            </a:r>
          </a:p>
          <a:p>
            <a:endParaRPr lang="en-GB" sz="1600" dirty="0" smtClean="0">
              <a:latin typeface="Century Gothic" pitchFamily="34" charset="0"/>
            </a:endParaRPr>
          </a:p>
          <a:p>
            <a:r>
              <a:rPr lang="en-GB" sz="1600" dirty="0" smtClean="0">
                <a:latin typeface="Century Gothic" pitchFamily="34" charset="0"/>
              </a:rPr>
              <a:t>So they should say:</a:t>
            </a:r>
          </a:p>
          <a:p>
            <a:r>
              <a:rPr lang="en-GB" sz="1600" dirty="0" smtClean="0">
                <a:latin typeface="Century Gothic" pitchFamily="34" charset="0"/>
              </a:rPr>
              <a:t>Green, orange, blue, black, red and so on.</a:t>
            </a:r>
          </a:p>
          <a:p>
            <a:endParaRPr lang="en-GB" sz="1600" dirty="0" smtClean="0">
              <a:latin typeface="Century Gothic" pitchFamily="34" charset="0"/>
            </a:endParaRPr>
          </a:p>
          <a:p>
            <a:r>
              <a:rPr lang="en-GB" sz="1600" dirty="0" smtClean="0">
                <a:latin typeface="Century Gothic" pitchFamily="34" charset="0"/>
              </a:rPr>
              <a:t>The idea of this exercise is to show what it’s like when your brain has to work extra hard – and it can be like this for children with dyslexia. </a:t>
            </a:r>
            <a:endParaRPr lang="en-GB" sz="1600" dirty="0">
              <a:latin typeface="Century Gothic" pitchFamily="34" charset="0"/>
            </a:endParaRPr>
          </a:p>
        </p:txBody>
      </p:sp>
      <p:sp>
        <p:nvSpPr>
          <p:cNvPr id="4" name="Slide Number Placeholder 3"/>
          <p:cNvSpPr>
            <a:spLocks noGrp="1"/>
          </p:cNvSpPr>
          <p:nvPr>
            <p:ph type="sldNum" sz="quarter" idx="10"/>
          </p:nvPr>
        </p:nvSpPr>
        <p:spPr/>
        <p:txBody>
          <a:bodyPr/>
          <a:lstStyle/>
          <a:p>
            <a:fld id="{83001FAF-15EE-4074-8CC7-334BB1354B67}"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latin typeface="Century Gothic" pitchFamily="34" charset="0"/>
              </a:rPr>
              <a:t>The photos are of chef Jamie Oliver, chef and Lord Allan Sugar, business man</a:t>
            </a:r>
            <a:r>
              <a:rPr lang="en-GB" sz="1600" baseline="0" dirty="0" smtClean="0">
                <a:latin typeface="Century Gothic" pitchFamily="34" charset="0"/>
              </a:rPr>
              <a:t> and star of ‘The Apprentice’ </a:t>
            </a:r>
            <a:r>
              <a:rPr lang="en-GB" sz="1600" dirty="0" smtClean="0">
                <a:latin typeface="Century Gothic" pitchFamily="34" charset="0"/>
              </a:rPr>
              <a:t>.</a:t>
            </a:r>
            <a:endParaRPr lang="en-GB" sz="1600" dirty="0">
              <a:latin typeface="Century Gothic" pitchFamily="34" charset="0"/>
            </a:endParaRPr>
          </a:p>
        </p:txBody>
      </p:sp>
      <p:sp>
        <p:nvSpPr>
          <p:cNvPr id="4" name="Slide Number Placeholder 3"/>
          <p:cNvSpPr>
            <a:spLocks noGrp="1"/>
          </p:cNvSpPr>
          <p:nvPr>
            <p:ph type="sldNum" sz="quarter" idx="10"/>
          </p:nvPr>
        </p:nvSpPr>
        <p:spPr/>
        <p:txBody>
          <a:bodyPr/>
          <a:lstStyle/>
          <a:p>
            <a:fld id="{83001FAF-15EE-4074-8CC7-334BB1354B67}"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3001FAF-15EE-4074-8CC7-334BB1354B6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3001FAF-15EE-4074-8CC7-334BB1354B6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355976"/>
            <a:ext cx="5486400" cy="4114800"/>
          </a:xfrm>
        </p:spPr>
        <p:txBody>
          <a:bodyPr>
            <a:normAutofit/>
          </a:bodyPr>
          <a:lstStyle/>
          <a:p>
            <a:r>
              <a:rPr lang="en-GB" sz="1600" dirty="0" smtClean="0">
                <a:latin typeface="Century Gothic" pitchFamily="34" charset="0"/>
              </a:rPr>
              <a:t>If you have</a:t>
            </a:r>
            <a:r>
              <a:rPr lang="en-GB" sz="1600" baseline="0" dirty="0" smtClean="0">
                <a:latin typeface="Century Gothic" pitchFamily="34" charset="0"/>
              </a:rPr>
              <a:t> dyslexia, why don’t you talk about some of the things you are good at and some of the things you are most proud of?</a:t>
            </a:r>
            <a:endParaRPr lang="en-GB" sz="1600" dirty="0">
              <a:latin typeface="Century Gothic" pitchFamily="34" charset="0"/>
            </a:endParaRPr>
          </a:p>
        </p:txBody>
      </p:sp>
      <p:sp>
        <p:nvSpPr>
          <p:cNvPr id="4" name="Slide Number Placeholder 3"/>
          <p:cNvSpPr>
            <a:spLocks noGrp="1"/>
          </p:cNvSpPr>
          <p:nvPr>
            <p:ph type="sldNum" sz="quarter" idx="10"/>
          </p:nvPr>
        </p:nvSpPr>
        <p:spPr/>
        <p:txBody>
          <a:bodyPr/>
          <a:lstStyle/>
          <a:p>
            <a:fld id="{83001FAF-15EE-4074-8CC7-334BB1354B67}"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if anyone</a:t>
            </a:r>
            <a:r>
              <a:rPr lang="en-GB" baseline="0" dirty="0" smtClean="0"/>
              <a:t> knows how many people have dyslexia. Click the button for the figure of ‘1 in 10’ to appear.  Say that 1 in 4 of these people have severe dyslexia. </a:t>
            </a:r>
            <a:endParaRPr lang="en-GB" dirty="0"/>
          </a:p>
        </p:txBody>
      </p:sp>
      <p:sp>
        <p:nvSpPr>
          <p:cNvPr id="4" name="Slide Number Placeholder 3"/>
          <p:cNvSpPr>
            <a:spLocks noGrp="1"/>
          </p:cNvSpPr>
          <p:nvPr>
            <p:ph type="sldNum" sz="quarter" idx="10"/>
          </p:nvPr>
        </p:nvSpPr>
        <p:spPr/>
        <p:txBody>
          <a:bodyPr/>
          <a:lstStyle/>
          <a:p>
            <a:fld id="{83001FAF-15EE-4074-8CC7-334BB1354B6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what a girl</a:t>
            </a:r>
            <a:r>
              <a:rPr lang="en-GB" baseline="0" dirty="0" smtClean="0"/>
              <a:t> called Ellie drew to show how her dyslexia makes her feel. </a:t>
            </a:r>
          </a:p>
          <a:p>
            <a:r>
              <a:rPr lang="en-GB" baseline="0" dirty="0" smtClean="0"/>
              <a:t>Ellie came up with the idea of people wearing blue ribbons during Dyslexia Awareness Week to show their support and to help children know that it’s nothing to be ashamed about. </a:t>
            </a:r>
          </a:p>
        </p:txBody>
      </p:sp>
      <p:sp>
        <p:nvSpPr>
          <p:cNvPr id="4" name="Slide Number Placeholder 3"/>
          <p:cNvSpPr>
            <a:spLocks noGrp="1"/>
          </p:cNvSpPr>
          <p:nvPr>
            <p:ph type="sldNum" sz="quarter" idx="10"/>
          </p:nvPr>
        </p:nvSpPr>
        <p:spPr/>
        <p:txBody>
          <a:bodyPr/>
          <a:lstStyle/>
          <a:p>
            <a:fld id="{83001FAF-15EE-4074-8CC7-334BB1354B6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Dyslexia Scotland has a group of young people to tell them about their experiences and to pass on to others that dyslexia is nothing to be ashamed about.  </a:t>
            </a:r>
            <a:endParaRPr lang="en-GB" dirty="0"/>
          </a:p>
        </p:txBody>
      </p:sp>
      <p:sp>
        <p:nvSpPr>
          <p:cNvPr id="4" name="Slide Number Placeholder 3"/>
          <p:cNvSpPr>
            <a:spLocks noGrp="1"/>
          </p:cNvSpPr>
          <p:nvPr>
            <p:ph type="sldNum" sz="quarter" idx="10"/>
          </p:nvPr>
        </p:nvSpPr>
        <p:spPr/>
        <p:txBody>
          <a:bodyPr/>
          <a:lstStyle/>
          <a:p>
            <a:fld id="{83001FAF-15EE-4074-8CC7-334BB1354B67}"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001FAF-15EE-4074-8CC7-334BB1354B6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latin typeface="Century Gothic" pitchFamily="34" charset="0"/>
              </a:rPr>
              <a:t>This does not happen to everyone with dyslexia. </a:t>
            </a:r>
          </a:p>
          <a:p>
            <a:r>
              <a:rPr lang="en-GB" sz="1600" dirty="0" smtClean="0">
                <a:latin typeface="Century Gothic" pitchFamily="34" charset="0"/>
              </a:rPr>
              <a:t>It can cause headaches when it does happen. </a:t>
            </a:r>
            <a:endParaRPr lang="en-GB" sz="1600" dirty="0">
              <a:latin typeface="Century Gothic" pitchFamily="34" charset="0"/>
            </a:endParaRPr>
          </a:p>
        </p:txBody>
      </p:sp>
      <p:sp>
        <p:nvSpPr>
          <p:cNvPr id="4" name="Slide Number Placeholder 3"/>
          <p:cNvSpPr>
            <a:spLocks noGrp="1"/>
          </p:cNvSpPr>
          <p:nvPr>
            <p:ph type="sldNum" sz="quarter" idx="10"/>
          </p:nvPr>
        </p:nvSpPr>
        <p:spPr/>
        <p:txBody>
          <a:bodyPr/>
          <a:lstStyle/>
          <a:p>
            <a:fld id="{83001FAF-15EE-4074-8CC7-334BB1354B6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7345B-4DB3-4D14-A4B2-C399AD87CC3E}" type="slidenum">
              <a:rPr lang="en-GB" smtClean="0"/>
              <a:pPr fontAlgn="base">
                <a:spcBef>
                  <a:spcPct val="0"/>
                </a:spcBef>
                <a:spcAft>
                  <a:spcPct val="0"/>
                </a:spcAft>
                <a:defRPr/>
              </a:pPr>
              <a:t>9</a:t>
            </a:fld>
            <a:endParaRPr lang="en-GB"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xfrm>
            <a:off x="914832" y="4343216"/>
            <a:ext cx="5028338" cy="4115168"/>
          </a:xfrm>
          <a:noFill/>
        </p:spPr>
        <p:txBody>
          <a:bodyPr wrap="square" numCol="1" anchor="t" anchorCtr="0" compatLnSpc="1">
            <a:prstTxWarp prst="textNoShape">
              <a:avLst/>
            </a:prstTxWarp>
            <a:normAutofit/>
          </a:bodyPr>
          <a:lstStyle/>
          <a:p>
            <a:pPr eaLnBrk="1" hangingPunct="1">
              <a:spcBef>
                <a:spcPct val="0"/>
              </a:spcBef>
            </a:pPr>
            <a:r>
              <a:rPr lang="en-US" sz="1600" dirty="0" smtClean="0">
                <a:latin typeface="Century Gothic" pitchFamily="34" charset="0"/>
              </a:rPr>
              <a:t>Here is another example of how it can</a:t>
            </a:r>
            <a:r>
              <a:rPr lang="en-US" sz="1600" baseline="0" dirty="0" smtClean="0">
                <a:latin typeface="Century Gothic" pitchFamily="34" charset="0"/>
              </a:rPr>
              <a:t> be hard to read. </a:t>
            </a:r>
          </a:p>
          <a:p>
            <a:pPr eaLnBrk="1" hangingPunct="1">
              <a:spcBef>
                <a:spcPct val="0"/>
              </a:spcBef>
            </a:pPr>
            <a:r>
              <a:rPr lang="en-US" sz="1600" baseline="0" dirty="0" smtClean="0">
                <a:latin typeface="Century Gothic" pitchFamily="34" charset="0"/>
              </a:rPr>
              <a:t>Can you see how difficult it would be to read this?</a:t>
            </a:r>
          </a:p>
          <a:p>
            <a:pPr eaLnBrk="1" hangingPunct="1">
              <a:spcBef>
                <a:spcPct val="0"/>
              </a:spcBef>
            </a:pPr>
            <a:r>
              <a:rPr lang="en-US" sz="1600" baseline="0" dirty="0" smtClean="0">
                <a:latin typeface="Century Gothic" pitchFamily="34" charset="0"/>
              </a:rPr>
              <a:t>Remember though, not everyone with dyslexia has these problems. </a:t>
            </a:r>
            <a:endParaRPr lang="en-US" sz="1600" dirty="0" smtClean="0">
              <a:latin typeface="Century Gothic"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4DB6D-51ED-41C1-BED2-E0FACB5CD5CA}" type="datetimeFigureOut">
              <a:rPr lang="en-GB" smtClean="0"/>
              <a:pPr/>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A966BC-474D-468B-B379-6520CB5515E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4DB6D-51ED-41C1-BED2-E0FACB5CD5CA}" type="datetimeFigureOut">
              <a:rPr lang="en-GB" smtClean="0"/>
              <a:pPr/>
              <a:t>04/10/2017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966BC-474D-468B-B379-6520CB5515E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google.co.uk/url?sa=i&amp;rct=j&amp;q=&amp;esrc=s&amp;source=images&amp;cd=&amp;cad=rja&amp;uact=8&amp;docid=sHF0pbWTW8IrhM&amp;tbnid=qlVm3qdAORRT3M:&amp;ved=0CAUQjRw&amp;url=http://jasminemjblogs.wordpress.com/2011/09/16/a-good-idea-vs-vision/&amp;ei=Bc0dU9XGMMaThgeIvoD4Aw&amp;bvm=bv.62578216,d.ZG4&amp;psig=AFQjCNHN7t7mGhnLMdh4Yy1n97wLTtvFWQ&amp;ust=139454830961775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hlsBhL-jzcX0uM&amp;tbnid=jHxKwiQPNB7XrM:&amp;ved=0CAUQjRw&amp;url=http://www.dailymail.co.uk/home/moslive/article-563598/Piers-Morgan-My-emails-despicable-person--Sir-Alan-Sugar.html&amp;ei=vM8dU7vbEcnBhAfakoGICQ&amp;bvm=bv.62578216,d.ZG4&amp;psig=AFQjCNF_fHgb1fIl3ic1Nk6_jtGx22pdZg&amp;ust=139454904159618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www.google.co.uk/url?sa=i&amp;rct=j&amp;q=&amp;esrc=s&amp;source=images&amp;cd=&amp;cad=rja&amp;uact=8&amp;ved=0CAcQjRxqFQoTCMa8pdHAnMgCFYJVFAode4oCvg&amp;url=http://www.jcdhien.com/Jamie-Oliver&amp;bvm=bv.103627116,d.d24&amp;psig=AFQjCNGNGFAwyqkp_ldUtCXsEBz-g33dYQ&amp;ust=1443625068707133"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xqFQoTCMb4-8O8nMgCFQW2FAod-zYPtA&amp;url=http://sacsconsult.com.au/blog/code/&amp;psig=AFQjCNGnlYGZKxprN5KxJcA8x8ebgdKwYA&amp;ust=144362396512911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www.google.co.uk/url?sa=i&amp;rct=j&amp;q=&amp;esrc=s&amp;source=images&amp;cd=&amp;cad=rja&amp;uact=8&amp;docid=sHF0pbWTW8IrhM&amp;tbnid=qlVm3qdAORRT3M:&amp;ved=0CAUQjRw&amp;url=http://jasminemjblogs.wordpress.com/2011/09/16/a-good-idea-vs-vision/&amp;ei=Bc0dU9XGMMaThgeIvoD4Aw&amp;bvm=bv.62578216,d.ZG4&amp;psig=AFQjCNHN7t7mGhnLMdh4Yy1n97wLTtvFWQ&amp;ust=139454830961775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Sp3mRkmOXGW4MM&amp;tbnid=hM_YDum_PZuJ5M:&amp;ved=0CAUQjRw&amp;url=http://stevton.com/services/od-training/problem-solving/&amp;ei=kM0dU7SmM8-GhQeJsYHYDA&amp;bvm=bv.62578216,d.ZG4&amp;psig=AFQjCNF2NSnS4l4SGenLRW4-cMKtwWcHqw&amp;ust=139454848724541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www.google.co.uk/url?sa=i&amp;rct=j&amp;q=&amp;esrc=s&amp;source=images&amp;cd=&amp;cad=rja&amp;uact=8&amp;docid=wcgUP-qsIQ0fVM&amp;tbnid=6jx5kKc4C1E-xM:&amp;ved=0CAUQjRw&amp;url=http://palominoconsultinggroup.com/blog/?tag=develop-people-skills&amp;ei=080dU5y_AY2ThgellIC4Dw&amp;bvm=bv.62578216,d.ZG4&amp;psig=AFQjCNH9TIaQrDMQxS7HFykl3obPF3tEsA&amp;ust=1394548549458253" TargetMode="External"/><Relationship Id="rId4" Type="http://schemas.openxmlformats.org/officeDocument/2006/relationships/hyperlink" Target="http://www.google.co.uk/url?sa=i&amp;rct=j&amp;q=&amp;esrc=s&amp;source=images&amp;cd=&amp;cad=rja&amp;uact=8&amp;docid=sHF0pbWTW8IrhM&amp;tbnid=qlVm3qdAORRT3M:&amp;ved=0CAUQjRw&amp;url=http://jasminemjblogs.wordpress.com/2011/09/16/a-good-idea-vs-vision/&amp;ei=Bc0dU9XGMMaThgeIvoD4Aw&amp;bvm=bv.62578216,d.ZG4&amp;psig=AFQjCNHN7t7mGhnLMdh4Yy1n97wLTtvFWQ&amp;ust=139454830961775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www.google.co.uk/url?sa=i&amp;rct=j&amp;q=&amp;esrc=s&amp;source=images&amp;cd=&amp;cad=rja&amp;uact=8&amp;ved=0CAcQjRxqFQoTCIm33N6_nMgCFYxVFAodh4ACsQ&amp;url=http://tu-freiberg.de/umh-vii-2014/important-dates&amp;bvm=bv.103627116,d.d24&amp;psig=AFQjCNGqzOKURC--xpq7mKZ5rWqrc7mMcA&amp;ust=144362483335180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yHd1jQzJcJbApM&amp;tbnid=lGypyFuij-jo7M:&amp;ved=0CAUQjRw&amp;url=http://www.neighbourhoodchurch.org/blog/2013/9/27/1-in-10.html&amp;ei=osUdU5mxK4imhAfB5oC4Cg&amp;bvm=bv.62578216,d.ZG4&amp;psig=AFQjCNFByO0iQp38oHzepWuAHARRd5Mjdg&amp;ust=139454643718232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google.co.uk/url?sa=i&amp;rct=j&amp;q=&amp;esrc=s&amp;source=images&amp;cd=&amp;cad=rja&amp;uact=8&amp;docid=_xMc-uaXPNI4rM&amp;tbnid=C9l6Is2K9HlJCM:&amp;ved=0CAUQjRw&amp;url=http://www.animosa.it/en/colombia.html&amp;ei=w8UdU5GZII2ThgellIC4Dw&amp;bvm=bv.62578216,d.ZG4&amp;psig=AFQjCNHwKhl3VVR1RroCkF7Xe88boL36GA&amp;ust=139454648795422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AA9OuB3JQwIRfM&amp;tbnid=ofDq306X8Kj0EM:&amp;ved=0CAUQjRw&amp;url=http://welovelocalgovernment.wordpress.com/2012/04/18/stirring-the-pot/&amp;ei=2MwdU_n8EoW0hAeLyICoDg&amp;bvm=bv.62578216,d.ZG4&amp;psig=AFQjCNHN7t7mGhnLMdh4Yy1n97wLTtvFWQ&amp;ust=1394548309617755"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2ABomMMtss&amp;list=PL0wuerC08SwvBMfVThs-KUFdIhhoOhQC8"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s://www.youtube.com/watch?v=f1nsc2uDq-o" TargetMode="External"/><Relationship Id="rId4" Type="http://schemas.openxmlformats.org/officeDocument/2006/relationships/hyperlink" Target="https://www.youtube.com/watch?v=LFExDAggmQ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rub7_5fp-3k4iM&amp;tbnid=Syc4rOXjhu4RhM:&amp;ved=0CAUQjRw&amp;url=http://www.psychologytoday.com/blog/body-sense/201001/is-your-child-stressed-out-why-you-may-not-know&amp;ei=9codU7avLYHwhQe6lYBg&amp;bvm=bv.62578216,d.ZG4&amp;psig=AFQjCNEItCEUiRPMxlQbmMwT5iqbhEA7gA&amp;ust=1394547825696835"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764705"/>
            <a:ext cx="7772400" cy="936104"/>
          </a:xfrm>
        </p:spPr>
        <p:txBody>
          <a:bodyPr>
            <a:normAutofit fontScale="90000"/>
          </a:bodyPr>
          <a:lstStyle/>
          <a:p>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endParaRPr lang="en-GB" sz="6600" b="1" dirty="0">
              <a:solidFill>
                <a:schemeClr val="accent1">
                  <a:lumMod val="50000"/>
                </a:schemeClr>
              </a:solidFill>
              <a:latin typeface="Century Gothic" pitchFamily="34" charset="0"/>
            </a:endParaRPr>
          </a:p>
        </p:txBody>
      </p:sp>
      <p:pic>
        <p:nvPicPr>
          <p:cNvPr id="5" name="Picture 4" descr="Dyslexia_Scotland long.jpg"/>
          <p:cNvPicPr>
            <a:picLocks noChangeAspect="1"/>
          </p:cNvPicPr>
          <p:nvPr/>
        </p:nvPicPr>
        <p:blipFill>
          <a:blip r:embed="rId3" cstate="print"/>
          <a:stretch>
            <a:fillRect/>
          </a:stretch>
        </p:blipFill>
        <p:spPr>
          <a:xfrm>
            <a:off x="2699792" y="5877272"/>
            <a:ext cx="3862817" cy="980728"/>
          </a:xfrm>
          <a:prstGeom prst="rect">
            <a:avLst/>
          </a:prstGeom>
        </p:spPr>
      </p:pic>
      <p:pic>
        <p:nvPicPr>
          <p:cNvPr id="6" name="Picture 5" descr="dyslexia pointing.jpg"/>
          <p:cNvPicPr>
            <a:picLocks noChangeAspect="1"/>
          </p:cNvPicPr>
          <p:nvPr/>
        </p:nvPicPr>
        <p:blipFill>
          <a:blip r:embed="rId4" cstate="print"/>
          <a:stretch>
            <a:fillRect/>
          </a:stretch>
        </p:blipFill>
        <p:spPr>
          <a:xfrm>
            <a:off x="1403648" y="1628800"/>
            <a:ext cx="6264696" cy="4184816"/>
          </a:xfrm>
          <a:prstGeom prst="rect">
            <a:avLst/>
          </a:prstGeom>
        </p:spPr>
      </p:pic>
      <p:sp>
        <p:nvSpPr>
          <p:cNvPr id="7" name="TextBox 6"/>
          <p:cNvSpPr txBox="1"/>
          <p:nvPr/>
        </p:nvSpPr>
        <p:spPr>
          <a:xfrm>
            <a:off x="1331640" y="476672"/>
            <a:ext cx="7128792" cy="1015663"/>
          </a:xfrm>
          <a:prstGeom prst="rect">
            <a:avLst/>
          </a:prstGeom>
          <a:noFill/>
        </p:spPr>
        <p:txBody>
          <a:bodyPr wrap="square" rtlCol="0">
            <a:spAutoFit/>
          </a:bodyPr>
          <a:lstStyle/>
          <a:p>
            <a:r>
              <a:rPr lang="en-GB" sz="6000" b="1" dirty="0" smtClean="0">
                <a:solidFill>
                  <a:schemeClr val="accent1">
                    <a:lumMod val="50000"/>
                  </a:schemeClr>
                </a:solidFill>
                <a:latin typeface="Century Gothic" pitchFamily="34" charset="0"/>
              </a:rPr>
              <a:t>What is dyslexia?</a:t>
            </a:r>
            <a:endParaRPr lang="en-GB" sz="6000" b="1" dirty="0">
              <a:solidFill>
                <a:schemeClr val="accent1">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3568" y="116632"/>
            <a:ext cx="7772400" cy="990600"/>
          </a:xfrm>
        </p:spPr>
        <p:txBody>
          <a:bodyPr rtlCol="0">
            <a:normAutofit/>
          </a:bodyPr>
          <a:lstStyle/>
          <a:p>
            <a:pPr eaLnBrk="1" fontAlgn="auto" hangingPunct="1">
              <a:spcAft>
                <a:spcPts val="0"/>
              </a:spcAft>
              <a:defRPr/>
            </a:pPr>
            <a:r>
              <a:rPr lang="en-GB" b="1" dirty="0" smtClean="0">
                <a:solidFill>
                  <a:srgbClr val="7030A0"/>
                </a:solidFill>
                <a:latin typeface="Century Gothic" pitchFamily="34" charset="0"/>
              </a:rPr>
              <a:t>Visual stress</a:t>
            </a:r>
            <a:r>
              <a:rPr lang="en-GB" sz="4000" dirty="0" smtClean="0">
                <a:latin typeface="Century Gothic" pitchFamily="34" charset="0"/>
              </a:rPr>
              <a:t/>
            </a:r>
            <a:br>
              <a:rPr lang="en-GB" sz="4000" dirty="0" smtClean="0">
                <a:latin typeface="Century Gothic" pitchFamily="34" charset="0"/>
              </a:rPr>
            </a:br>
            <a:endParaRPr lang="en-GB" sz="1400" dirty="0" smtClean="0">
              <a:latin typeface="Century Gothic" pitchFamily="34" charset="0"/>
            </a:endParaRPr>
          </a:p>
        </p:txBody>
      </p:sp>
      <p:sp>
        <p:nvSpPr>
          <p:cNvPr id="5" name="Slide Number Placeholder 4"/>
          <p:cNvSpPr>
            <a:spLocks noGrp="1"/>
          </p:cNvSpPr>
          <p:nvPr>
            <p:ph type="sldNum" sz="quarter" idx="12"/>
          </p:nvPr>
        </p:nvSpPr>
        <p:spPr/>
        <p:txBody>
          <a:bodyPr/>
          <a:lstStyle/>
          <a:p>
            <a:pPr>
              <a:defRPr/>
            </a:pPr>
            <a:fld id="{15822527-3812-47A5-A3EB-981E638D38BD}" type="slidenum">
              <a:rPr lang="en-GB"/>
              <a:pPr>
                <a:defRPr/>
              </a:pPr>
              <a:t>10</a:t>
            </a:fld>
            <a:endParaRPr lang="en-GB"/>
          </a:p>
        </p:txBody>
      </p:sp>
      <p:sp>
        <p:nvSpPr>
          <p:cNvPr id="6" name="Rectangle 5"/>
          <p:cNvSpPr/>
          <p:nvPr/>
        </p:nvSpPr>
        <p:spPr>
          <a:xfrm>
            <a:off x="467544" y="908720"/>
            <a:ext cx="8208912" cy="954107"/>
          </a:xfrm>
          <a:prstGeom prst="rect">
            <a:avLst/>
          </a:prstGeom>
        </p:spPr>
        <p:txBody>
          <a:bodyPr wrap="square">
            <a:spAutoFit/>
          </a:bodyPr>
          <a:lstStyle/>
          <a:p>
            <a:pPr>
              <a:spcBef>
                <a:spcPct val="0"/>
              </a:spcBef>
            </a:pPr>
            <a:r>
              <a:rPr lang="en-US" sz="2800" dirty="0" smtClean="0">
                <a:solidFill>
                  <a:schemeClr val="accent1">
                    <a:lumMod val="50000"/>
                  </a:schemeClr>
                </a:solidFill>
                <a:latin typeface="Century Gothic" pitchFamily="34" charset="0"/>
              </a:rPr>
              <a:t>Some people with visual stress find that </a:t>
            </a:r>
            <a:r>
              <a:rPr lang="en-US" sz="2800" dirty="0" err="1" smtClean="0">
                <a:solidFill>
                  <a:schemeClr val="accent1">
                    <a:lumMod val="50000"/>
                  </a:schemeClr>
                </a:solidFill>
                <a:latin typeface="Century Gothic" pitchFamily="34" charset="0"/>
              </a:rPr>
              <a:t>coloured</a:t>
            </a:r>
            <a:r>
              <a:rPr lang="en-US" sz="2800" dirty="0" smtClean="0">
                <a:solidFill>
                  <a:schemeClr val="accent1">
                    <a:lumMod val="50000"/>
                  </a:schemeClr>
                </a:solidFill>
                <a:latin typeface="Century Gothic" pitchFamily="34" charset="0"/>
              </a:rPr>
              <a:t> glasses or overlays help. </a:t>
            </a:r>
          </a:p>
        </p:txBody>
      </p:sp>
      <p:pic>
        <p:nvPicPr>
          <p:cNvPr id="8" name="Picture 7" descr="overlay.jpg"/>
          <p:cNvPicPr>
            <a:picLocks noChangeAspect="1"/>
          </p:cNvPicPr>
          <p:nvPr/>
        </p:nvPicPr>
        <p:blipFill>
          <a:blip r:embed="rId3" cstate="print"/>
          <a:stretch>
            <a:fillRect/>
          </a:stretch>
        </p:blipFill>
        <p:spPr>
          <a:xfrm>
            <a:off x="4572000" y="3789039"/>
            <a:ext cx="4464496" cy="2968415"/>
          </a:xfrm>
          <a:prstGeom prst="rect">
            <a:avLst/>
          </a:prstGeom>
        </p:spPr>
      </p:pic>
      <p:pic>
        <p:nvPicPr>
          <p:cNvPr id="9" name="Picture 8" descr="glasses.jpg"/>
          <p:cNvPicPr>
            <a:picLocks noChangeAspect="1"/>
          </p:cNvPicPr>
          <p:nvPr/>
        </p:nvPicPr>
        <p:blipFill>
          <a:blip r:embed="rId4" cstate="print"/>
          <a:stretch>
            <a:fillRect/>
          </a:stretch>
        </p:blipFill>
        <p:spPr>
          <a:xfrm>
            <a:off x="179512" y="2132856"/>
            <a:ext cx="4846185" cy="251916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060848"/>
            <a:ext cx="8820472" cy="4707904"/>
          </a:xfrm>
        </p:spPr>
        <p:txBody>
          <a:bodyPr>
            <a:noAutofit/>
          </a:bodyPr>
          <a:lstStyle/>
          <a:p>
            <a:pPr>
              <a:spcBef>
                <a:spcPts val="0"/>
              </a:spcBef>
            </a:pPr>
            <a:r>
              <a:rPr lang="en-GB" b="1" dirty="0" smtClean="0">
                <a:solidFill>
                  <a:srgbClr val="00B050"/>
                </a:solidFill>
                <a:latin typeface="Century Gothic" pitchFamily="34" charset="0"/>
              </a:rPr>
              <a:t>Red</a:t>
            </a:r>
            <a:r>
              <a:rPr lang="en-GB" b="1" dirty="0" smtClean="0">
                <a:latin typeface="Century Gothic" pitchFamily="34" charset="0"/>
              </a:rPr>
              <a:t>	 	</a:t>
            </a:r>
            <a:r>
              <a:rPr lang="en-GB" b="1" dirty="0" smtClean="0">
                <a:solidFill>
                  <a:schemeClr val="accent6">
                    <a:lumMod val="75000"/>
                  </a:schemeClr>
                </a:solidFill>
                <a:latin typeface="Century Gothic" pitchFamily="34" charset="0"/>
              </a:rPr>
              <a:t>Blue</a:t>
            </a:r>
            <a:r>
              <a:rPr lang="en-GB" b="1" dirty="0" smtClean="0">
                <a:latin typeface="Century Gothic" pitchFamily="34" charset="0"/>
              </a:rPr>
              <a:t>		</a:t>
            </a:r>
            <a:r>
              <a:rPr lang="en-GB" b="1" dirty="0" smtClean="0">
                <a:solidFill>
                  <a:schemeClr val="accent1">
                    <a:lumMod val="75000"/>
                  </a:schemeClr>
                </a:solidFill>
                <a:latin typeface="Century Gothic" pitchFamily="34" charset="0"/>
              </a:rPr>
              <a:t>Pink</a:t>
            </a:r>
            <a:r>
              <a:rPr lang="en-GB" b="1" dirty="0" smtClean="0">
                <a:latin typeface="Century Gothic" pitchFamily="34" charset="0"/>
              </a:rPr>
              <a:t>		</a:t>
            </a:r>
            <a:r>
              <a:rPr lang="en-GB" b="1" dirty="0" smtClean="0">
                <a:solidFill>
                  <a:schemeClr val="tx1"/>
                </a:solidFill>
                <a:latin typeface="Century Gothic" pitchFamily="34" charset="0"/>
              </a:rPr>
              <a:t>Yellow</a:t>
            </a:r>
            <a:r>
              <a:rPr lang="en-GB" b="1" dirty="0" smtClean="0">
                <a:latin typeface="Century Gothic" pitchFamily="34" charset="0"/>
              </a:rPr>
              <a:t>	</a:t>
            </a:r>
            <a:r>
              <a:rPr lang="en-GB" b="1" dirty="0" smtClean="0">
                <a:solidFill>
                  <a:srgbClr val="FF0000"/>
                </a:solidFill>
                <a:latin typeface="Century Gothic" pitchFamily="34" charset="0"/>
              </a:rPr>
              <a:t>Green</a:t>
            </a:r>
            <a:endParaRPr lang="en-GB" b="1" dirty="0" smtClean="0">
              <a:latin typeface="Century Gothic" pitchFamily="34" charset="0"/>
            </a:endParaRPr>
          </a:p>
          <a:p>
            <a:pPr>
              <a:spcBef>
                <a:spcPts val="0"/>
              </a:spcBef>
            </a:pPr>
            <a:r>
              <a:rPr lang="en-GB" b="1" dirty="0" smtClean="0">
                <a:solidFill>
                  <a:schemeClr val="tx2">
                    <a:lumMod val="40000"/>
                    <a:lumOff val="60000"/>
                  </a:schemeClr>
                </a:solidFill>
                <a:latin typeface="Century Gothic" pitchFamily="34" charset="0"/>
              </a:rPr>
              <a:t>Purple</a:t>
            </a:r>
            <a:r>
              <a:rPr lang="en-GB" b="1" dirty="0" smtClean="0">
                <a:latin typeface="Century Gothic" pitchFamily="34" charset="0"/>
              </a:rPr>
              <a:t>	</a:t>
            </a:r>
            <a:r>
              <a:rPr lang="en-GB" b="1" dirty="0" smtClean="0">
                <a:solidFill>
                  <a:srgbClr val="00B050"/>
                </a:solidFill>
                <a:latin typeface="Century Gothic" pitchFamily="34" charset="0"/>
              </a:rPr>
              <a:t>Orange    Yellow </a:t>
            </a:r>
            <a:r>
              <a:rPr lang="en-GB" b="1" dirty="0" smtClean="0">
                <a:latin typeface="Century Gothic" pitchFamily="34" charset="0"/>
              </a:rPr>
              <a:t>	</a:t>
            </a:r>
            <a:r>
              <a:rPr lang="en-GB" b="1" dirty="0" smtClean="0">
                <a:solidFill>
                  <a:schemeClr val="accent6">
                    <a:lumMod val="75000"/>
                  </a:schemeClr>
                </a:solidFill>
                <a:latin typeface="Century Gothic" pitchFamily="34" charset="0"/>
              </a:rPr>
              <a:t>Pink       </a:t>
            </a:r>
            <a:r>
              <a:rPr lang="en-GB" b="1" dirty="0" smtClean="0">
                <a:solidFill>
                  <a:srgbClr val="FFFF00"/>
                </a:solidFill>
                <a:latin typeface="Century Gothic" pitchFamily="34" charset="0"/>
              </a:rPr>
              <a:t>Brown</a:t>
            </a:r>
          </a:p>
          <a:p>
            <a:pPr>
              <a:spcBef>
                <a:spcPts val="0"/>
              </a:spcBef>
            </a:pPr>
            <a:r>
              <a:rPr lang="en-GB" b="1" dirty="0" smtClean="0">
                <a:solidFill>
                  <a:srgbClr val="7030A0"/>
                </a:solidFill>
                <a:latin typeface="Century Gothic" pitchFamily="34" charset="0"/>
              </a:rPr>
              <a:t>Purple</a:t>
            </a:r>
            <a:r>
              <a:rPr lang="en-GB" b="1" dirty="0" smtClean="0">
                <a:latin typeface="Century Gothic" pitchFamily="34" charset="0"/>
              </a:rPr>
              <a:t>	</a:t>
            </a:r>
            <a:r>
              <a:rPr lang="en-GB" b="1" dirty="0" smtClean="0">
                <a:solidFill>
                  <a:schemeClr val="accent1">
                    <a:lumMod val="75000"/>
                  </a:schemeClr>
                </a:solidFill>
                <a:latin typeface="Century Gothic" pitchFamily="34" charset="0"/>
              </a:rPr>
              <a:t>Blue</a:t>
            </a:r>
            <a:r>
              <a:rPr lang="en-GB" b="1" dirty="0" smtClean="0">
                <a:latin typeface="Century Gothic" pitchFamily="34" charset="0"/>
              </a:rPr>
              <a:t>		</a:t>
            </a:r>
            <a:r>
              <a:rPr lang="en-GB" b="1" dirty="0" smtClean="0">
                <a:solidFill>
                  <a:srgbClr val="00B050"/>
                </a:solidFill>
                <a:latin typeface="Century Gothic" pitchFamily="34" charset="0"/>
              </a:rPr>
              <a:t>Red</a:t>
            </a:r>
            <a:r>
              <a:rPr lang="en-GB" b="1" dirty="0" smtClean="0">
                <a:latin typeface="Century Gothic" pitchFamily="34" charset="0"/>
              </a:rPr>
              <a:t>	     </a:t>
            </a:r>
            <a:r>
              <a:rPr lang="en-GB" b="1" dirty="0" smtClean="0">
                <a:solidFill>
                  <a:srgbClr val="FFC000"/>
                </a:solidFill>
                <a:latin typeface="Century Gothic" pitchFamily="34" charset="0"/>
              </a:rPr>
              <a:t>Yellow      Red</a:t>
            </a:r>
          </a:p>
          <a:p>
            <a:pPr>
              <a:spcBef>
                <a:spcPts val="0"/>
              </a:spcBef>
            </a:pPr>
            <a:r>
              <a:rPr lang="en-GB" b="1" dirty="0" smtClean="0">
                <a:solidFill>
                  <a:srgbClr val="FF33CC"/>
                </a:solidFill>
                <a:latin typeface="Century Gothic" pitchFamily="34" charset="0"/>
              </a:rPr>
              <a:t>Red</a:t>
            </a:r>
            <a:r>
              <a:rPr lang="en-GB" b="1" dirty="0" smtClean="0">
                <a:latin typeface="Century Gothic" pitchFamily="34" charset="0"/>
              </a:rPr>
              <a:t>	 </a:t>
            </a:r>
            <a:r>
              <a:rPr lang="en-GB" b="1" dirty="0" smtClean="0">
                <a:solidFill>
                  <a:schemeClr val="accent3">
                    <a:lumMod val="60000"/>
                    <a:lumOff val="40000"/>
                  </a:schemeClr>
                </a:solidFill>
                <a:latin typeface="Century Gothic" pitchFamily="34" charset="0"/>
              </a:rPr>
              <a:t>Blue</a:t>
            </a:r>
            <a:r>
              <a:rPr lang="en-GB" b="1" dirty="0" smtClean="0">
                <a:latin typeface="Century Gothic" pitchFamily="34" charset="0"/>
              </a:rPr>
              <a:t>	</a:t>
            </a:r>
            <a:r>
              <a:rPr lang="en-GB" b="1" dirty="0" smtClean="0">
                <a:solidFill>
                  <a:schemeClr val="tx1"/>
                </a:solidFill>
                <a:latin typeface="Century Gothic" pitchFamily="34" charset="0"/>
              </a:rPr>
              <a:t>Pink</a:t>
            </a:r>
            <a:r>
              <a:rPr lang="en-GB" b="1" dirty="0" smtClean="0">
                <a:latin typeface="Century Gothic" pitchFamily="34" charset="0"/>
              </a:rPr>
              <a:t>	</a:t>
            </a:r>
            <a:r>
              <a:rPr lang="en-GB" b="1" dirty="0" smtClean="0">
                <a:solidFill>
                  <a:srgbClr val="FF0000"/>
                </a:solidFill>
                <a:latin typeface="Century Gothic" pitchFamily="34" charset="0"/>
              </a:rPr>
              <a:t>Yellow</a:t>
            </a:r>
            <a:r>
              <a:rPr lang="en-GB" b="1" dirty="0" smtClean="0">
                <a:latin typeface="Century Gothic" pitchFamily="34" charset="0"/>
              </a:rPr>
              <a:t>	</a:t>
            </a:r>
            <a:r>
              <a:rPr lang="en-GB" b="1" dirty="0" smtClean="0">
                <a:solidFill>
                  <a:srgbClr val="00B050"/>
                </a:solidFill>
                <a:latin typeface="Century Gothic" pitchFamily="34" charset="0"/>
              </a:rPr>
              <a:t>Green</a:t>
            </a:r>
            <a:r>
              <a:rPr lang="en-GB" b="1" dirty="0" smtClean="0">
                <a:latin typeface="Century Gothic" pitchFamily="34" charset="0"/>
              </a:rPr>
              <a:t>	</a:t>
            </a:r>
          </a:p>
          <a:p>
            <a:pPr>
              <a:spcBef>
                <a:spcPts val="0"/>
              </a:spcBef>
            </a:pPr>
            <a:r>
              <a:rPr lang="en-GB" b="1" dirty="0" smtClean="0">
                <a:solidFill>
                  <a:srgbClr val="FF33CC"/>
                </a:solidFill>
                <a:latin typeface="Century Gothic" pitchFamily="34" charset="0"/>
              </a:rPr>
              <a:t>Purple</a:t>
            </a:r>
            <a:r>
              <a:rPr lang="en-GB" b="1" dirty="0" smtClean="0">
                <a:latin typeface="Century Gothic" pitchFamily="34" charset="0"/>
              </a:rPr>
              <a:t>	</a:t>
            </a:r>
            <a:r>
              <a:rPr lang="en-GB" b="1" dirty="0" smtClean="0">
                <a:solidFill>
                  <a:srgbClr val="FFFF00"/>
                </a:solidFill>
                <a:latin typeface="Century Gothic" pitchFamily="34" charset="0"/>
              </a:rPr>
              <a:t>Orange</a:t>
            </a:r>
            <a:r>
              <a:rPr lang="en-GB" b="1" dirty="0" smtClean="0">
                <a:latin typeface="Century Gothic" pitchFamily="34" charset="0"/>
              </a:rPr>
              <a:t>	</a:t>
            </a:r>
            <a:r>
              <a:rPr lang="en-GB" b="1" dirty="0" smtClean="0">
                <a:solidFill>
                  <a:srgbClr val="FF0000"/>
                </a:solidFill>
                <a:latin typeface="Century Gothic" pitchFamily="34" charset="0"/>
              </a:rPr>
              <a:t>Brown</a:t>
            </a:r>
            <a:r>
              <a:rPr lang="en-GB" b="1" dirty="0" smtClean="0">
                <a:latin typeface="Century Gothic" pitchFamily="34" charset="0"/>
              </a:rPr>
              <a:t>	</a:t>
            </a:r>
            <a:r>
              <a:rPr lang="en-GB" b="1" dirty="0" smtClean="0">
                <a:solidFill>
                  <a:schemeClr val="tx2">
                    <a:lumMod val="40000"/>
                    <a:lumOff val="60000"/>
                  </a:schemeClr>
                </a:solidFill>
                <a:latin typeface="Century Gothic" pitchFamily="34" charset="0"/>
              </a:rPr>
              <a:t>Purple</a:t>
            </a:r>
            <a:r>
              <a:rPr lang="en-GB" b="1" dirty="0" smtClean="0">
                <a:latin typeface="Century Gothic" pitchFamily="34" charset="0"/>
              </a:rPr>
              <a:t>	</a:t>
            </a:r>
            <a:r>
              <a:rPr lang="en-GB" b="1" dirty="0" smtClean="0">
                <a:solidFill>
                  <a:schemeClr val="accent1">
                    <a:lumMod val="75000"/>
                  </a:schemeClr>
                </a:solidFill>
                <a:latin typeface="Century Gothic" pitchFamily="34" charset="0"/>
              </a:rPr>
              <a:t>Blue</a:t>
            </a:r>
          </a:p>
          <a:p>
            <a:pPr>
              <a:spcBef>
                <a:spcPts val="0"/>
              </a:spcBef>
            </a:pPr>
            <a:r>
              <a:rPr lang="en-GB" b="1" dirty="0" smtClean="0">
                <a:solidFill>
                  <a:srgbClr val="FF0000"/>
                </a:solidFill>
                <a:latin typeface="Century Gothic" pitchFamily="34" charset="0"/>
              </a:rPr>
              <a:t>Blue</a:t>
            </a:r>
            <a:r>
              <a:rPr lang="en-GB" b="1" dirty="0" smtClean="0">
                <a:latin typeface="Century Gothic" pitchFamily="34" charset="0"/>
              </a:rPr>
              <a:t>		</a:t>
            </a:r>
            <a:r>
              <a:rPr lang="en-GB" b="1" dirty="0" smtClean="0">
                <a:solidFill>
                  <a:srgbClr val="663300"/>
                </a:solidFill>
                <a:latin typeface="Century Gothic" pitchFamily="34" charset="0"/>
              </a:rPr>
              <a:t>Red</a:t>
            </a:r>
            <a:r>
              <a:rPr lang="en-GB" b="1" dirty="0" smtClean="0">
                <a:latin typeface="Century Gothic" pitchFamily="34" charset="0"/>
              </a:rPr>
              <a:t>		</a:t>
            </a:r>
            <a:r>
              <a:rPr lang="en-GB" b="1" dirty="0" smtClean="0">
                <a:solidFill>
                  <a:srgbClr val="00B050"/>
                </a:solidFill>
                <a:latin typeface="Century Gothic" pitchFamily="34" charset="0"/>
              </a:rPr>
              <a:t>Purple	</a:t>
            </a:r>
            <a:r>
              <a:rPr lang="en-GB" b="1" dirty="0" smtClean="0">
                <a:latin typeface="Century Gothic" pitchFamily="34" charset="0"/>
              </a:rPr>
              <a:t>	</a:t>
            </a:r>
            <a:r>
              <a:rPr lang="en-GB" b="1" dirty="0" smtClean="0">
                <a:solidFill>
                  <a:srgbClr val="FF0000"/>
                </a:solidFill>
                <a:latin typeface="Century Gothic" pitchFamily="34" charset="0"/>
              </a:rPr>
              <a:t>Blue	</a:t>
            </a:r>
            <a:endParaRPr lang="en-GB" b="1" dirty="0" smtClean="0">
              <a:latin typeface="Century Gothic" pitchFamily="34" charset="0"/>
            </a:endParaRPr>
          </a:p>
          <a:p>
            <a:pPr>
              <a:spcBef>
                <a:spcPts val="0"/>
              </a:spcBef>
            </a:pPr>
            <a:r>
              <a:rPr lang="en-GB" b="1" dirty="0" smtClean="0">
                <a:solidFill>
                  <a:srgbClr val="00B050"/>
                </a:solidFill>
                <a:latin typeface="Century Gothic" pitchFamily="34" charset="0"/>
              </a:rPr>
              <a:t>Blue	</a:t>
            </a:r>
            <a:r>
              <a:rPr lang="en-GB" b="1" dirty="0" smtClean="0">
                <a:latin typeface="Century Gothic" pitchFamily="34" charset="0"/>
              </a:rPr>
              <a:t>    </a:t>
            </a:r>
            <a:r>
              <a:rPr lang="en-GB" b="1" dirty="0" smtClean="0">
                <a:solidFill>
                  <a:srgbClr val="FFFF00"/>
                </a:solidFill>
                <a:latin typeface="Century Gothic" pitchFamily="34" charset="0"/>
              </a:rPr>
              <a:t>Red	</a:t>
            </a:r>
            <a:r>
              <a:rPr lang="en-GB" b="1" dirty="0" smtClean="0">
                <a:solidFill>
                  <a:srgbClr val="FFC000"/>
                </a:solidFill>
                <a:latin typeface="Century Gothic" pitchFamily="34" charset="0"/>
              </a:rPr>
              <a:t>Yellow	</a:t>
            </a:r>
            <a:r>
              <a:rPr lang="en-GB" b="1" dirty="0" smtClean="0">
                <a:solidFill>
                  <a:srgbClr val="FF33CC"/>
                </a:solidFill>
                <a:latin typeface="Century Gothic" pitchFamily="34" charset="0"/>
              </a:rPr>
              <a:t>Red	 </a:t>
            </a:r>
            <a:r>
              <a:rPr lang="en-GB" b="1" dirty="0" smtClean="0">
                <a:latin typeface="Century Gothic" pitchFamily="34" charset="0"/>
              </a:rPr>
              <a:t>	</a:t>
            </a:r>
            <a:r>
              <a:rPr lang="en-GB" b="1" dirty="0" smtClean="0">
                <a:solidFill>
                  <a:srgbClr val="0070C0"/>
                </a:solidFill>
                <a:latin typeface="Century Gothic" pitchFamily="34" charset="0"/>
              </a:rPr>
              <a:t>Blue	</a:t>
            </a:r>
          </a:p>
          <a:p>
            <a:pPr>
              <a:spcBef>
                <a:spcPts val="0"/>
              </a:spcBef>
            </a:pPr>
            <a:r>
              <a:rPr lang="en-GB" b="1" dirty="0" smtClean="0">
                <a:solidFill>
                  <a:srgbClr val="0070C0"/>
                </a:solidFill>
                <a:latin typeface="Century Gothic" pitchFamily="34" charset="0"/>
              </a:rPr>
              <a:t>Pink	    </a:t>
            </a:r>
            <a:r>
              <a:rPr lang="en-GB" b="1" dirty="0" smtClean="0">
                <a:solidFill>
                  <a:srgbClr val="FF33CC"/>
                </a:solidFill>
                <a:latin typeface="Century Gothic" pitchFamily="34" charset="0"/>
              </a:rPr>
              <a:t>Yellow	</a:t>
            </a:r>
            <a:r>
              <a:rPr lang="en-GB" b="1" dirty="0" smtClean="0">
                <a:latin typeface="Century Gothic" pitchFamily="34" charset="0"/>
              </a:rPr>
              <a:t>    </a:t>
            </a:r>
            <a:r>
              <a:rPr lang="en-GB" b="1" dirty="0" smtClean="0">
                <a:solidFill>
                  <a:srgbClr val="00B050"/>
                </a:solidFill>
                <a:latin typeface="Century Gothic" pitchFamily="34" charset="0"/>
              </a:rPr>
              <a:t>Green</a:t>
            </a:r>
            <a:r>
              <a:rPr lang="en-GB" b="1" dirty="0" smtClean="0">
                <a:latin typeface="Century Gothic" pitchFamily="34" charset="0"/>
              </a:rPr>
              <a:t>   </a:t>
            </a:r>
            <a:r>
              <a:rPr lang="en-GB" b="1" dirty="0" smtClean="0">
                <a:solidFill>
                  <a:srgbClr val="7030A0"/>
                </a:solidFill>
                <a:latin typeface="Century Gothic" pitchFamily="34" charset="0"/>
              </a:rPr>
              <a:t>Purple</a:t>
            </a:r>
            <a:r>
              <a:rPr lang="en-GB" b="1" dirty="0" smtClean="0">
                <a:latin typeface="Century Gothic" pitchFamily="34" charset="0"/>
              </a:rPr>
              <a:t>	</a:t>
            </a:r>
            <a:r>
              <a:rPr lang="en-GB" b="1" dirty="0" smtClean="0">
                <a:solidFill>
                  <a:srgbClr val="7030A0"/>
                </a:solidFill>
                <a:latin typeface="Century Gothic" pitchFamily="34" charset="0"/>
              </a:rPr>
              <a:t>Orange</a:t>
            </a:r>
            <a:endParaRPr lang="en-GB" b="1" dirty="0" smtClean="0">
              <a:latin typeface="Century Gothic" pitchFamily="34" charset="0"/>
            </a:endParaRPr>
          </a:p>
          <a:p>
            <a:pPr>
              <a:spcBef>
                <a:spcPts val="0"/>
              </a:spcBef>
            </a:pPr>
            <a:r>
              <a:rPr lang="en-GB" b="1" dirty="0" smtClean="0">
                <a:solidFill>
                  <a:srgbClr val="FF0000"/>
                </a:solidFill>
                <a:latin typeface="Century Gothic" pitchFamily="34" charset="0"/>
              </a:rPr>
              <a:t>Brown</a:t>
            </a:r>
            <a:r>
              <a:rPr lang="en-GB" b="1" dirty="0" smtClean="0">
                <a:latin typeface="Century Gothic" pitchFamily="34" charset="0"/>
              </a:rPr>
              <a:t>	</a:t>
            </a:r>
            <a:r>
              <a:rPr lang="en-GB" b="1" dirty="0" smtClean="0">
                <a:solidFill>
                  <a:srgbClr val="FFFF00"/>
                </a:solidFill>
                <a:latin typeface="Century Gothic" pitchFamily="34" charset="0"/>
              </a:rPr>
              <a:t>Purple</a:t>
            </a:r>
            <a:r>
              <a:rPr lang="en-GB" b="1" dirty="0" smtClean="0">
                <a:latin typeface="Century Gothic" pitchFamily="34" charset="0"/>
              </a:rPr>
              <a:t>	</a:t>
            </a:r>
            <a:r>
              <a:rPr lang="en-GB" b="1" dirty="0" smtClean="0">
                <a:solidFill>
                  <a:srgbClr val="00B050"/>
                </a:solidFill>
                <a:latin typeface="Century Gothic" pitchFamily="34" charset="0"/>
              </a:rPr>
              <a:t>Blue	</a:t>
            </a:r>
            <a:r>
              <a:rPr lang="en-GB" b="1" dirty="0" smtClean="0">
                <a:latin typeface="Century Gothic" pitchFamily="34" charset="0"/>
              </a:rPr>
              <a:t>	</a:t>
            </a:r>
            <a:r>
              <a:rPr lang="en-GB" b="1" dirty="0" err="1" smtClean="0">
                <a:solidFill>
                  <a:srgbClr val="FFC000"/>
                </a:solidFill>
                <a:latin typeface="Century Gothic" pitchFamily="34" charset="0"/>
              </a:rPr>
              <a:t>Blue</a:t>
            </a:r>
            <a:r>
              <a:rPr lang="en-GB" b="1" dirty="0" smtClean="0">
                <a:solidFill>
                  <a:srgbClr val="FFC000"/>
                </a:solidFill>
                <a:latin typeface="Century Gothic" pitchFamily="34" charset="0"/>
              </a:rPr>
              <a:t>	</a:t>
            </a:r>
            <a:r>
              <a:rPr lang="en-GB" b="1" dirty="0" smtClean="0">
                <a:latin typeface="Century Gothic" pitchFamily="34" charset="0"/>
              </a:rPr>
              <a:t>	</a:t>
            </a:r>
            <a:r>
              <a:rPr lang="en-GB" b="1" dirty="0" smtClean="0">
                <a:solidFill>
                  <a:srgbClr val="7030A0"/>
                </a:solidFill>
                <a:latin typeface="Century Gothic" pitchFamily="34" charset="0"/>
              </a:rPr>
              <a:t>Red	</a:t>
            </a:r>
            <a:endParaRPr lang="en-GB" dirty="0">
              <a:solidFill>
                <a:srgbClr val="7030A0"/>
              </a:solidFill>
              <a:latin typeface="Century Gothic" pitchFamily="34" charset="0"/>
            </a:endParaRPr>
          </a:p>
        </p:txBody>
      </p:sp>
      <p:sp>
        <p:nvSpPr>
          <p:cNvPr id="2355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57150" y="-1470025"/>
            <a:ext cx="3000375" cy="30765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6" name="AutoShape 4" descr="data:image/jpeg;base64,/9j/4AAQSkZJRgABAQAAAQABAAD/2wCEAAkGBxQSEhQUExQVFRUXFBcZGBgYFBgYFxoaFhcXGhcYFxUYHCggGholHBcUITEhJSkrLi4uGCAzODMsNygtLisBCgoKDg0OGxAQGywkICQsLCwsNC00LDQsLDQsLCwsNCwsLywsLC4sLCwsLCwsLCwsLSwsNC8sLCwsLCwsNDQsLP/AABEIAPgAywMBEQACEQEDEQH/xAAcAAABBQEBAQAAAAAAAAAAAAAAAgMEBQYHAQj/xABEEAACAQIDBQUEBwYEBQUAAAABAgMAEQQSIQUGMUFRE2FxgZEiMqGxBxRCUmLB0SNykrLh8BUkQ4IzU6LC8Qg0VGNz/8QAGwEBAAIDAQEAAAAAAAAAAAAAAAMEAQIFBgf/xAA4EQACAQMBAwsDAwQDAQEBAAAAAQIDBBExBRIhEyJBUWFxgZGhsfAywdEUI+EGQlLxM2JyQ7IW/9oADAMBAAIRAxEAPwDuNAFAFAFAFAFAFAFAFAFAFAFAR8ZjUiF3a3Qcz4CtowcnwI6lWFNZkykl29I//BjsPvNr/QfGp+RjH62UZXlSf/HHzI5OIb3piPDT5AVneprREf78tZHgglHCd7+LfrTlIf4mNyotJv1/ItMXik+0HHQ2/ofjT9qXYbKpcQ6ck7CbwqTllUxnrxH6itZUHjMXknp30W8TWC6Vri41BquXk8ntAFAFAFAFAFAFAFAFAFAFAFAFAFAFAFAFAFAQdrbRECXOrHRR1/pUlOm5vBBcV1Sjnp6DPxwGRjJLqx4DkB4flU8qiit2Bz403N79TUmgVATnoWhnB7kNBgTahgbmhVxZhf8Avka2jJx0NZQUlhjeCxrYZsrXaInzXw/SpXFVVlamlOrK3eHxi/Q1CsCARqDqKqHUTyso9oZCgCgCgCgCgCgCgCgCgCgCgCgIs2MytYjS1cG923G0uuSnHMcLL6c9nWsYJY096OSRHIGFwb117e5pXEN+lLK+a9RG01qKqcweMwAJPAUMN44mTWUzytI3ujRR06fr4mrc/wBuKijkqXLVHN6LQtZVjCixJb+73FV+JbkobvDURFFQwokpIKxklUBRgpkzuDMkNMmjiRXW1bETWBuWMMCDwNZTaeUayipLDHN28WQWgY+7cr4cx8j5mpK8U0pozZ1Gm6UujQv6rHQCgESShRcm1V7m7o20N+rLC9+5dJlRb0E4ecOLjrUNhtCnewc4LGHjjqZlFx1HavGoUAUAUAUAUAUAUAUB4yg8Reo6tGnVju1Iprt4mU2tCOcIAbqSp+HpXJexaVOfKW0nTl2cU+9PXuN+Ub4PiPITzt4j9OVdKjKsubVS71o/B8V6rtNHjoIO8E2WB+8Zf4jY/C9XaKzNFW7lu0n5ELd6AWX93N5n/wA1ms8yZDaQ4IXJq5ta1+VaGz4yZMgSsMmiiYqVqTJCrUMjM0dZNJIr50rZFeSILvZh0Onny/Ot0spkDeGhhmyYiJ+pAPnofgfhUsOdTcSJvcrRkayqh1xpyx90W7z+QqjWncz5tBJf9pfaOr8ceJsklqNjBi92JY9/D0qlDYVGU+UuJOpLt08l0dmcG3KvRcB9VA4C1delRp0o7tOKS7OBo23qKqQwFAFAFAFAFAFAFAJc2BPdUdafJ05TSzhN+RlcWRF2gD9k+Wtecpf1LCetKXhx/BK6PaPJiQfsv/DXSo7WhU/+VRd8X9smjp46UPK1+vpXRhUU9E/FNe5q0Ve8y3gbuZT8bfnVq3+sp3qzRfgN7Cf3e9B+VYqLi+81tXp3AFsxHQn51qZxhsn4etWWIDUTHtbXN/azAk5cumSw4cxr3NVSDfK4y88c9WOj53l2SXJ5x1Y689PzuHMPiSzsLDKLjncEG2p4a66dw61vTquc2uhfPn8mk6ajBPpZJfhU5AyvxFbIrzKfaBsFP4h+dT0tX3FOtou8RjBeSFerj+Za2pcIyZrV4zgu01tVDriGkA4mq9W6o0vrkkZUWxo4xPvfA1Qnt2wjrU8k/wAG/JS6gTGKSAL691Yo7cta1WNKnlt9n5DpSSyyRXYIwoAoAoAoAoAoAoAoApjAA1htJZYErIDw17+XrUNK5p1f+N5XWtPPR+GTLTWoxtLD9pE6cyuniNR8QKtU5bskyGtDfpuJntjYggDqhtbu/u48qmrR53ec+2nw7i1xXvBhwYX/AFqFFueuV0iZtopEAXNr8LC59KzGDloZ5RR1JGDyyr2lz7XAgkWXkunx771W5F5bnr7Lq4fMl3llhKGnv2ipZFguxNoydfwk8+8H5+OiEHGWIrKfp/HzuSmpRzJ4a9RSYxJFzIwYdRU7i4vDK++muBExD1lEEmVk65mUchqfyqWL3U2Vprekl4hs5O0xQPKMfLT5n4VtLm0u8xRXKXGehGpqqdU8DXrSFSM87rzj07xgCoPKkqUJfUkzOWIEKg3Ci/hUEbG2hNTjTimulJIzvPTI5Vo1CgCgCgCgCgCgCgCgIuInYNlVdetcDaO0byFf9Pb08trKev4Sw+tksIRay2EeGJ1c5j05elbW+yalR797Nzf+P9q8OCfkl2BzS4R4EoV3EklhEQVkGZ21hTDJ2yj2GPtDoTx9ePjVqm1OO49TmXNN0p8pHR6jsOIDLobjiO41E4tPDN4zUo8BrHYQTKASQRe3nyPoK2hNwZlreJOwph2CW0sDfxub/GsVlz2S0pc1CN4rPAbm2UhvHlb41mi8TMVXmI3snDdihBNyxue7ThSrPfZrBbqHZWvWiNW8kHEzZPZXV2Pnc8/0FTQjvcXoivUnu82OrL3Yuz+xSx99tW/IeX61FVqb77C/bUOShx1epYVEWBuSIN49RofWqlzZ0q/GXCXQ1wkvH7aGyk0R3aRPxj41xq1TaVjx/wCWHdzl3498PtwSJQl2Mew0+cXtaups3aEb2k6kYtYeP9fEaThuvA9XQNAoAoAoAoAoAoAoAoAoAoAoAoBLoCCCLg6EGieDDSawzNbR2a2HJkiuU+0p5f07+VW4zVTmy1OZWoSo8+GnSKgmDi4/8d1RSi4vDNoTUllDGzmytInR7jwbWtqnFJmYvB7tV7qq/edR8b/lSlq31IzJksmowQ5J2d+ziF25nkOtTRgkt6ehDKcpS3KepcbJ2OIvaY5pDz5Drb9ajqVXLgtC3b2qp858WWlQlsKAKAKA8ArWMIx4RWAe1sAoAoAoAoAoAoAoDDYsT7Sx80CTywYLCZFkMLFJJp2Gcp2w9pURSlwLase6wE3aezGwEUmKw02IYRRtI8E07zRyqilmAaYs8b2BsykC9rhhQGpikDKGHAgEeYvQC6AKAKA8IoDLY6D6vPYaRyagdD08j8DVtPlIdqOTUhyNXhoxDezOPxoR5rr8q11p9xL0hidZYh0zMfSwrEeEGw9Re0J8iacToKUo70iOtPdjwLjYmzhCmvvtqx6dF8q0q1N99hctaHJR46vUsqiLIUAUAUAUAUAUAUAUAUAUAUAUBUb1bY+qYWSULnfRYk5vLIQsSDxYr5XPKgMdu1u1tPZjv2LQ4yGfLLMsshikGJYATOjrGwKsQDqDy4WJYDRbz4hpljwNgJcUGEgViwTDrl+sNmsNSGEa/ikB5GgNKosLDQUB7QBQBQBQHN9+97ULrFBZmjd1kzKwsRlAym4uL5vQVJCo4aENahGqlvdBSNvbO5U5cPdTcakfN6wptLA5CI8u8mKLZhHATa1wTw4/fpvvGByERabfxLzQJKkQVpkXQH7TKD9o8qzGo46Gk7WEsZzwOtVGWQoAoAoAoAoAoAoAoAoAoDy9Ae0AlHDC4II6g34caAyrj67tIDjBgNT0bFypoO/somv4zfhoDT4vEpEjySMFRFLMx4BVFyT3ACgKPdPDM+fGzKVlxIUhG96KBb9jERyazM7D70jDkKA0NAFAFAFAFAcf39mc4mzTwyhZHyqFAMYOX2ZDbXSw1J4HhQFL2bH/AEom/dYD5NQCHgHOCQd6kn5g0A2GUMlmlSzgkniuo9pbEajjy4UB3fZbhoYirmQGNCHbRmBUWZhYanjQEqgCgCgCgCgCgCgCgKvbe2lw5jQI8s0pIiiTLmbKLsxLEKqKCLsTpccSQCBUbW3reODEBojBikgeSJJCGje1gHSRDZ1VmXMujC/CxBIEiPcrCdmBInaTW1xLH/MlvvrP76G9yApAXgABpQGPfaLyYqTCYvPi/qmWNIFVf85NLnkR5gSEyRwdjmzWQOzHX2RQDeN2hPsqcOcJHEZiFSHC37CZnGVImU2C4pJOzPaAKHjZ9CUFgNnu/u2+GiTLMRMbtiCRnjmlkYvI5S4s2ZmAKkaZQcwUAAI21/nMSmDGsUWWbF9DreCD/cwzsPuoAdHoDT0AUAUAUAUAUBz36R9hFngeDDFyTIZTHHq3uWzlRx97U99AYTaEQhbLLA8TEXAZiptci9mHC4PpQEQYpR7pcf7/ANAKAusNsPHNJH+ymBDrZnjYqpuPaNwdBxPhQHZ8CjrGglYO4UBmC5QTbUheVAP0AUAUAUAUBTzby4dJDGX1BsTlOUG9iCf7Fb8nLGS5Gwryhvpfktwa0KZ7QGdxmm1cL0OCxY8xNgzp60BTfTHhycFHIvvRYmI37pSYWHmJflQG7oDD7pYWI7X2vJYGYPh0v9pY2w8Z06BmXXrkHSgNXtjZceKiaKUHK1iCDZlYG6ujDVXUgEEcCKApdm7fbDrLDjmAlw8TSdpayzwIP+Oo5MNA6D3WOmjLQErczBNHhleUWnnJnmvqQ8vtZCeiLkjHdGKAvaAKAKAKAKAKAKAyO/e6iY4IwlWKVAQC3uspscra3FjqD3nStXKK1ZsoSeiM5uz9HqxzLJiMRC6oQwjQ3DEcMxa2gOtra2rCqQfSjZ0ai1i/I6grA8Na2TyaNNantZMBQBQBQBQBQGExe58xlbKVKFicxOoBPMcz86sKqsHfp7TpKmsp5S0NxDHlUKOAAHoLVXODJ7zbF0MGZ2rMo2rgFze0cPjBl/CThjc+afPpQFvt3Z4xEDxsAQcrWPVHV1/6lFAT6A5zh4JVx+0sThhnmhxEYki4dvC+Fw5KA8BIpQshPPMugckAbnZG1I8TEssTXU3BBFmVhoyOp1VwdCp1BoCFvZu5HjoOzewdTmicrmyPbiV+0hF1ZeDKSO+gHd3trHEI4kXs54X7OZAbhXCq10b7SMrIynowvYggAWtAFAFAFAUu0N5YozlS8z9E1A/efgK5t1tW3t9Xl9h0aGzKtRb0+au37LUqZds4mTgUhHRRnbzZtPQV5+4/qKrLhSWPnzoLsbO1p65k+3gvJcfUivCz+/JK/jI1v4VsPhXLq7Suqms2TKpCH0Riu5L3fESuzkH2F/hFU3Um+lmXcz/yYr/D0+4v8IpykutmP1M/8n5guCUe6Mp6rdT6rat4XNWHGMmg7iT1ee/j7j8eInT3Jn8Gs4/6hf410KO2run/AHZ7yOUKE/qgvDh7cPQm4beORdJo8w+9Hx842/InwrtW39RQlwrRx3Feps6nLjSljsl+V90XuCx0cy5o3DDnbiO4g6g9xr0FKvTqx3oPKOZWoVKLxNY+dHWSalIhMjhQSxAAFySbADvNDKTbwjPY/Y00mLSZJB2YKH3jcAWuFA0IP5mpFJKODo0rqlC3dOUePH54GjqM5pQbz7wHDZVRQzsL+1ewHDgDqSb+lSQhvHQsrJV8yk8JEGDfdcozxHNzykW8r1s6JPLZMs82XAgJsxsXisXioXVMRhsWkULsMymOKBe0hdQQQjPPPe1jfIdcoqE5BaY3BbQxUbQyPBg1YWaSCR5pSDxCZ40ER/F7R1NrGxoB2PC7SRcgnwsttBLJDIslurxo+V27wUB6CgMwmz8XgcROYMWmLxOJZHkjOCZspUZVJZMQqQpl0Gc6hdMxoCl2FsfbMm0sbOmKgTIyI5yE4eV8isYwgsT2YbL2hs1xa+psB1XY0eICf5p4Xk/+mNo1A6e27Env08KAqt2HD4vabLa31qNL9WTCwBvS4HlQGkoAoCDtba0eHXNI3go1ZvAfnwqvcXNOhHem/wAss21pVuJbsF3voRk8ZjpsV75MUR/01OrD8bcfKvIX+2qlbMIcF88/Y7lKhRtfo50ut9HchJCRLc2VR/fDma4iUqkutjM6ssLiwwO0IpTlVtehFr+HWtqlGcFloxWoVaa3pLgWaxVDkpOY4Iqxk0cz3sqZMb54YqZMqY20VZySKZBxc8cfvsFPTn6VJCnKf0os0oVKn0rI0gDESRtZhwdDr4HqO41NRr1raeYNpkrbjzKi4dT+eqLnZ+8WUhMRYchKNFPc4+we/h4V63Z+3IVuZW4P0+fOBz6+zt5b1Dj2dPh1+/eXuKw6yoUcZlYai/5ivQJ44o5kJypyUo8GiP8AWkikiw4VhmU5bL7ICDgT5f3es4bWSTk51ISqt6Pj18Sqkixn124J7DMOYyZbC4y3vmvfXr3Vtzd3tLala/psP6/XP4+ak/bew48TlzEqy8GFr2PEG/EViM3EgtrudDO7xTGIN1cMqgFCxHMsbnxtYUdSRvLaNdvKeCv3YhMGP2jCRZZZI8VGfvCVBHKPFXi9HXrWhRNXQHjC4I+XGgKXeLEnCYRzh1XtCVjiB90zTyLHGXPE+24LHidaAm7E2YuGgjhUk5Rqx952Ju8jHmzMWYnqxoBjeXbS4SAyEZ3JCRRg+1LK+kca95PPkATyoBO6myThcKkbkNKc0kzfemlYvK3hmY27gKAt6ArNu7ZTDJc+07aIg4sfyHfVS7u4W0N6WvQi5ZWc7meFwS1fUY+KF5HM0xzSHlyUcgB3f31rwd5ezuJtt/Pwd+U4U4clS4RXqWCrYXPCqRTcs8EZ5MNJjZSV0jU2ueAHhzY8a6G9C3hh6nUlVp2VNKXGT9f4J0+6pUXiku41AItqOhHCoo3qbxJcCrDaqk8VI8H88R7C7bkFonibtrgdx6sbd2umnhWsraD58Zc0jqWNN5qwmtzX+P8AfE0dUTkBQBQFDi94AC0aRsZgzKFtpcEgHvFtbVcha6Sb5up1KWz20pyklDCefsV8e7U0t3lcKx14Zj52IA8r1M7unDmwXAtS2nRpYhTjlLwIqxyYOUB9UbiRwI6jvHSpG43EOGqJ9+neUsx1Xmv4ZoJYwR1B9K5xzYzaYvZW1ThSEe7QE2B4mL9U+Vel2TthxxSradDMXNqrpb0OE/8A9fz7mxRgQCCCCLgjgQeYNeuTTWUcBpp4Z7WTAUAUBht6cViv8Tg+qhW7DBzTPGQM06vLEhhVj7jewGU8MwAOlAanYm2YcXGJIHDLexHBkYcUkQ6o45g60BYUBRb4B1iilRGkEOIildFXMzRglXKqNSyhu0AGp7Ow40BWbe+kfBYWBpi0kltAqwyC7HgpZlCr5kcDxoCTu9sZ5JEx2Ms2IKfsowbxYZHAukf3pCLZpeJ4Cy6UBp6AhbX2kmHiMj8tAObE8AKguLiNCm5y/wBli1tp3FRQj/pdZhsJnmczy6s3u9FHKw5Dp/WvA393OvUeX86vA9LV3KMFRp6LXtLONK55RlIj7Zv2YRfekYIPP3vKwNTW+N7eei4klrjlN+WkVkWZUgjVAbKunex5nzqJ79abYUJ16jm1xfoRztGwzNHIq/eKaetWZbOrxjvNcPH8EqoZe6pRb6s8S0wWNDAa3U8DVJxcXhlGvb7vRhk+sFMKA8JoZK7F41Vu2i8i1tT3da2ipS5qLtG3lLm69nQQY9soT75HQm4BqV29RLOC3Kykl9KLGaNZ4zG/MaHv5MO+o6dRwlvIoxcreaqQ+dhA2STkMb+9E2Q+A90+FvlU9dLe3lo+Jaucb6qR0ks/keljqE1hLA5u3tAwSCBz+zc/sifst9zwPLv8a9bsTaWf2aj7vnb7mt/bqvT5aC5y+rtXX+TY16g4AUAUBkd8s+Fnw+0URnSJXixKqLv2EhVu0UcT2borEDkW8aAknYOExZ+t4aRo5JV/9xhZchccs4F0kI/GptagKXFnDQEpjMbtKUdHixCR+IfDQJm82I0oCok3qxF+z2S2LxZOgGJwjGJO5sVI0TjxfOe+gEbX2e+Ntg5pkxWPkKiYxj9hgICby5FsVEpUFAW9s5uSigOrogAAHACw8qAVQHPt4MZ9bxOQH9lFceJ+0fM6DuFeP2zfb092Oi4Lv6WeqsaP6S2339Uvi/JMjWvNFaTJKLWGQSYzMl3zclWw8X970UD+KtnLEMdf2N6b5m71vPlp6v0Hdg7P7Vu2YX1PZ34KoPvW6k3r2ew9nRp0lVmuL0/JDf3Lh+xB/wDrtfV3I0bYIEcf09K9C+JyFw4oym1tn/VZA6i0TmzAcFJ4MOg/vpXktubMjFcrTXD2/h+537O5dzB05/WuKfWurvLHCyXHeK8mVK0d2Q/QhIuPlyr05nwFZSzwRZt4b0sjOw9lGY9tINP9NTwUcmI5seNe32PsqNOCqVFlvT8/gzfXfJ/sUn/6fW+ruRfzbODKQbMCOBGhrvyhGS3ZLKOTCcoS3ovDMv2Rw83Z65SMyX4ix9pL93yNeE23s9W1Xeho/nzwO7Cp+po771XCX2ZIkhtNnHCRbHxXVT6Zh5CuSpZhu9RFGeaW4/7Xnz19cBItamYsgY7DB1I4dD0I4Gt6dR05KSLdGq4Syabdnahni9r/AIiHK/iODefzvX0TZ92rmipdK1/PicjaFqqFXm/TLivx4FvV4oBQBQHIvpIi/wACVcbs5zCZpwkmH0bDNdJGLiPijXVR7JH6gZzA/T/iAv7bCQu3VHeMejZ/nQHQtm7Mxm1YIp8Vi3ggmjSRcPhP2ZysAwEuIa7tcEAhcooDW7C2Fh8FEIsNEsScTbix4ZnY6s2g1JJoCxoCq3m2j2GHdgbMfZX95ufkLnyqpfV+RouS10Rd2fb8vXUXpq+5fnQxmw8PljvzbXy5fr5188uJ708dR6G8qb08dRbxioDnSZJjFashkyLthssZtxsfU2APxrejHfqRj2k9msz4/OksNt7XTZ2ED5czeykaDTMxGgvyAAJPhX1i1tt5qmuCS9jz11cYzUlq37mDO8e0mbP9YVSTcRiJCg/Dcgm3r411v01BLG76nBe1Km9w+3z1NbsXbY2jh5YJVCYhU9pR7p+7In4b205Hyrk7Rsf23HVS0O7s2/TnGotU+InYUxZFvxtY+Km1fJ60Nyo4no76CjJ46/ctqiOcVG00MjpGPtyKvkNW+ANX9mUOWuYwOjby5Km6nUm/HREfeveuRJPqmCAzrYSSFcwUkXCIvN+Z0NuHh9ZtrWLjv1NOhHj7y+5N7seLKHBb343DOHmk+sRfbUoqsBzZCoGo79PmLM7SlNYisMp0NpycsSNtvCySRwToQVLKQw5rILA+d19K8b/UNDNq86xZ67Zk8ylFaOOfLj+QRbqvcK8CbSeJsbkFZRJFkWQVsWIsjbNxPYYtG4JL7DdL/ZPrb4139hXTp1dx6Ph56epPcU+XtZLphxX3+dxu69seZCgCgOSf+pFP8hhzyGKA9YpLfI0B870B9h/R7IG2XgSP/iQDzWNQfiDQGgoAoDC7/wA5eaKEHgLnxc2HoB8a85tytiSj1LJ6XYkFClOq/mP9i4ltoK8b2ms3kkxihXkySgrUgkQ9ur+z/vqDU1r/AM0e8s2L/c+dpV/ScScRgkPuhZmHewyD4D519ksFzZPuPF7Wk1TS+dByLdn6Q2we0pMRKjSx5XjEYa2QZhZlB0zezY9cxqlWqynJ5LtpbQpU44XHGvSbPcveAz4nC4sKEaXESRsoOmWRmGW/MD2T4ir6fKWzz0L2OdSjyN7KK0fHzN7s9Mssqjgs0lvC9/zr5FtWG7dTXb9z3Nw96jCXXGJa1zjnkDDMPraE/ZWVvRQPkTXoP6cindeBcq8LOT/8nKhvwdmvFieyEzTtM7gtlPtm5Iaxs12HI6XHO9fTb57sVBfMHi7GPKXM6j6Pv8fmZzc3bkmIxmIzaJMZZez4qjM+Yhb8B7RFQ2c5b270G21qUFTVRLjk7NseUnY+GDcc6qvgsxy/9K1xv6lajRqduPyeh2Em5Rb6Iy9mi9iHsjwFfMSxN85jbitkbxZFkFbFiJVbZjvGSOK2YeX9L1Nby3aiZftJYqLPTwNzsnF9rDHJ95AT421+N6+k29TlKUZ9aPN3NLkq0odTJdTEAUBz36d9nGbZMjAXMMkcvDWwJRj5K5PgDQHy9QHff/T/AL5o0P8Ah8rWkQs0F/tofaZB1ZTmNuh/CaA7NQBQHONqv2m0JDyVrfwKB/NXittVM1Z+CPXW0eTsIrr+7z7Fkgrz5SkSUrDIJEhK1IJDe04M8Trzym3pW0Jbskze1qblVPtKzfTCNisFBioxmeH2yo4lSLTKO8Wv/tNfXNk3UZxTekl6/wC+Bw9r2bzKHU35fMM5LvRuwmMMMmFWGKyWkN2u7FiTIQLjNrw08eFrdWybk2mcmhtPkoKFSLyljh0/PE1X0f7EH1nDQRXZMOTLI/4hfKPEueHQHpU1VKjQcevh+TFnv17h1pL58+5utjnMZJPvSO3qxt8BXxzaNTfuZy7T3V5zVGHUkvJFpVIoEEsExUDHgxKH/eth8QPWu3sGsqd0k+nh88S5Fcpa1I9XHyf4OT717uqS+DmPZtG5aFyNChJykdQRoRfiO6vq84K5pqS/0zwk5Ts67kllPVHu7uzOyiXBwLHNiGdiJFjAkAcAEPICbRiwOvQVilbxoJzkzM61W9koqOI5z87PA6pj8CIkweEQ3EYDE/8A5rbMfEkmvD/1PdZhjpk2z2ey4KjRnPqSivH/AEWArwxGNPWUSRIslbIniQ8QlwR1BHrWyeGmWqbw0y33Dlvhbfdkdfk3/dX0HZE962S6m/z9yjtqOLnPWk/t9jRV0zkhQDGPwaTRSRSDMkiMjDqrAgj0NAfHG9OxGwWLnwz6mJyAfvLxRvNSp86AgYTEvE6yRsUdGDKwNiGU3BB63oDvu5H03QyhYtoDsZNB2qgmJjw9pRqhPmOOooDrGBx0cyB4ZEkQ8GRgynzU2oDnMBvi5j+OX+evAbTfPn/6f3PZTWLSC7I+xdR1yTmyJMdYZBIkJWpDIdrBERdmSvAZY0UMhbOpJ0Ut7yn5gDrXobDbTtbdway+j584lq4VOvGFSbw0sPtxoynxG62GLtIyIpbUhFIXyUkgelYq/wBVbRnwjPC7Me+vqVYWVs+KpJ9/H00LDZGBXDqy4duzDakBF1NrXva/xqD/APo79vnzz34JeRpU/wD5pd2USsBhuzQJpYDj18a5E5bzybV6vKzc+sk1qQEfFYUSWzciCLcbjhrUlOpKnLejqTUqzp5x08BjHQIxBkDORwJYm1+NulTT2ldVNZt+LJKSeqSXgjzZsCRMWhsjH3vZBDAcAefxqxb7avKDS3211PLX8eBrVpxfGUU+1cGPwxsZJJJCC7WAtwCDgB8b1Hf307upvyFSceTjThovV/NCTVErjL1kkiRpK2RYiRXrLLESZuAf2cw6TH5D9K93sN/sPv8AsiDbf1wf/X7mqrtHECgCgOb/AExfR9/iMQngA+tRKbD/AJqcezv94G5U95HO4A+Z5YypKsCrAkEEWII0IIPA0AigH8HjJImzRSPG33kYq3qpvQHeNz8QXETkkl4VJJNySVUkknieNeA2lHEprqk/dns5vetIPsj7GwSuScyRISsMgkSErUhkPVgiGcXiViQuxsB8T0Hea3hBzeES0qUqs1COpSYbbHbyZVCp0zubnwAFr916lna8nHOc9x1aln+np70m33LT1LuGDLVXDepzKlXeWEP1sQBQBQDcsQbjWu70okhUcRmS0QzEE+aj+Yito03J4ySpyqvdX3+yY7h8Qri6ngbG4III4gg6g1tKLi8MiqU5U3iQ7WpGMvWUSxIslbIniRpKyyxEmfR9rFKesp/lX9a95sRYovv+yINucKsF/wBfuzVV2TiBQBQBQHPPpH+iyDaV5oiIMVb37exJbgJVHPlnGtuN7AUB89bzbqYvZ75MTCya2V+MbcfdkGh0F7ceoFAUlAdm+jvGZsPhmPK6HyJUfC1eL2vSxWqLr4/c9fZS5WxXdjyZ0dK88UpElDRleRIQ1qQyHxWpEZvfhmWEyBc6xI8hS9sxGUAXHDi2vfXQ2buOtGM+lpeHSdCxq8nGbj9TXDyb+yKrdTerA7XQRZRh8QvuxkjMbD/SewDj8Nr6cOdfQa9nQrwUJLGNMdBx7e9ubeo5xlvZ1T6fnYXrJi8PpYToPHOB4cfnXlrz+nqkedDiuz8fg6sLixutf25en49hUW8sXB1eNuYIvb01+FcOpZVYPH8Estl1cZptSXZ8x6kxdswH/VX4j4GoeQqdRXdjcL+xjU+34F+3m7lBPx4VmNtUfQbw2dcS/tx3keDac2INoECLzkfW3gOBPdrXWsdiVLh56Ovo/kzXpW1ms15b0v8AFffs8uwa3gwcUUR7VmkmcexnbXQjMUQaBRceoHOvQXGzrSztpYWXon2kezry4r3MYwShBcWkujtb4vqLXZeF7NBfiVS/iqAfl8BXhqs96Xn7mtzV5Sbxpl48XklmoyuMOa2JYkaQ1sTxIGPkyox6Kf6VvBZmkXKEd6aXaXm4kOXCA/edm+OX/tr6BsmG7bJ9bb+32Obtme9dNdSS+/3NDXSOUFAFAFAFAM4vCpKjJIiujCzK6hlI6FToaA5rvL9COBxBLYdnwrG+ijPHc8+zY3HgGA7qAosFuPPsqMpJIksbSXR1zAg5RcMpHs+7cWJ5157bVHnRqdGnz50HpdhVk4SpPv8At87zY4OfOqt1Hx5/GvGyjuycTNaG5JxJkZrUqyRJjNakMkPoawQtHk8IdWVhoykHwNZjJxeUZhNwkpLo4ny9vnsJ8DimUXC5iYyNLWPAdCDbyINfSNnXiuaKl0rUjvbdUpqUfplxX48Dd7hfTLJDlh2iDPFoBMNZk/f/AOYO/wB7j73CugngouKep27CLh8ZEssTxzRMPZbR17x3EcCOIrElGaxNJ95iG/Teacmu5kaXdSE/6a+TMvwBFVpWFpLWHuvZluO0r6GlTzw/dCsPutCpuI18yzfBiRSFja03mMF48ffIqbQvaixKp5YXskV2+m+eE2THeQ55iv7OFSMx6Ej7CX+0ehtc6VbcimoJcXqYH6PpJ9oYh8bijdnNwPspFGTkRByXMT42ubkmvI/1BdceTXR7v+Dv2kf09pKo9Z8F3fM+h1KvJFEQ5rJskR5DWUTRRGkNbFiKKbbkhyhBqzsAB4f1tVq0puc+HzJ0bOK3nN6I6Ds7C9lFHGPsoB5gan1r6PRp8nTjDqR5WvV5WrKfW2yTUhEFAFAFAFAFAFAV+3dn9vA8fMi69zDVfjp51XuqHLUnDy7y1Z3HIVoz6OnuOfbBxFiYzpzF/iP776+fXdNrneDPVXtPKU0X0ZqmcqSJCGsMhkiQjVqQyQ6KwRnPfpW3aGJjDDRj7p6Oo0v3Munleu3se9dCfHTp7v4OjQpq6t5UH9UeMfnzU4BPCyMVYEMpIIPEEV7yMlJKUdGcGUXCTjJYaJ+xd4MTg2zYaeSI3uQjEKf3k91vMGtjU2+F+m7aaKAxgkI+08VmPjkZR6AUAja3017TmQophgvxaKMhvIyM1vEWNAYfCRSYvEKrMzySP7TMSzfiYk6mwBPlUVeqqVNzfQTUKLrVI010s+l9ysAsWHGUWBsF/dQZVHzr5vfVXUq5fxs7W0pJTVKOkVj54YL+qZzhp2rJJFEaRq2RPFEaRqyTxRE3bw31nF9p/pxa+euT43byr02xLTM1J6R4vv6PnYWL+p+mtdz+6Xx/g6BXrzywUAUAUAUAUAUAUAUBzvfLZhgnEyaK5v4PzHnx9a8tte03J76+mXv84nq9lXKr0eSnrH1X8aeQ/gsSHUMP/B5ivKzg4S3WR1qThJxZNRq1KskPo1akMkPo1YIZIa2ngxNGyHmND0I4Gt6U9ySkSW1Z0aimcY3w3SGIJZfYnXQ6aNbk3eOR/pb1Wz9oujzZcYv0OzfbOhd4qQeH19DRjxsFYzaQMWHJtPgOVdz9U5rMXwIqWyKEPqzJ/OokJhIxwRfQVo5yfSXI2tCOkF5A2EjPFF/hFFOXWw7Wg9YLyRp9zd3ssnaBMrOAiDW/tEa25cvjXJ2leb0eTznHFinaUKDdZRxwO24aEIioOCqB6CvISk5NtnnKk3Um5vpeT12rBiKI8jVsiaKI0jVkniio2xiiBkXV20sONjp6nhVm2oucs4Oha0k3vy0Rtd3NlfVoQn2j7Tn8R5eA0HlX0Gytlb0lHp1feeev7r9TWcujRd38lpVspBQBQBQBQBQBQBQBQEbaGCSaNo3F1YeYPIjvFRVqUasHCWjJqFedGanDVHNpoZMFMUcXU8+TDky9/dXib+xlTluy8H1nrozp3tJThr7djLqCYMAQbg1xmmnhnOnBp4ZJR6wQSiPo9akTiPK9YInEq9t7GE/tKQsgHk3S/f31YoV+T4PQvWV86HNlxj7dxj9obKYezLEbd63XyPCulSr44wkd6nXpVVzZJ+5VHYsH3B/E361b/WV/8vYk3ESsHsZL/s4bnqFLH11tUVS6qNc6RrKUIfU0u82W72xTGe0lAzW9leNu899cq4rqS3YnFv75VFydPTpfX2F6z1UOWojDvW2CWMRh3rJNGJX7QxojW51J4Dr/AEqSnTdR4RcoUHUeCdudsVmb6zMNTrGD/Pb5evSvZbIsNxKrJd35/HmVtq3sYx/T0vH8fny6zZV3zz4UAUAUAUAUAUAUAUAUAUBB2vstMRGUcfusOKnqKguLeFeG5P8A0WbW6nbz34eK6znU8UuClKOLqdR0YfeU9a8ZfWEqct2Xg+s9ZCVK9p78NfVdjLfC4pXF1N/mPEVxpxcHiRQq0pQeGS0etSu4jyyVjBE4jiyVjBG4nryke7Y93C/gaJIRhF6kRscn2o9e9RW+6+hlhW8/7Ze45Himf3RlXqfyFYcUtTSVGMPqeWPGStcEaiNPJWcG6iMvJWSWMSt2htJY9OLdP16VNSoup3F2hbSqcegm7u7ttKwnxI04qh59Cw5L3c+ff6zZuyUkp1Fw6F19/wA9Cvf7SjSXI2/i+ru7e34tvXozzgUAUAUAUAUAUAUAUAUAUAUAUBGx+BjmQpIoZfiO8Hkaiq0YVY7s1lEtGvUoy36bwzDbV3Wmw5LwEyL3e+B3r9oeHpXm7zY8orMOcvX53HpbbalG4W5WWH6efR84kTC7aHBxlPUcPTiK87UtZL6SepZPWHEtYcQGF1II7jVZprgyjOk4vDQ8JKwRuAoSUwa7h72lMGNw8MtMGVAQZKGygRcVj0T3mF+nE+lbwpyloixTt5z0RAjxE2JbJAh7z08TwWula7OnVlhLPsi1KnRto79aXz7mo2DuokJDykSScfwqe4Hie8/CvWWey4UedPjL0XccW92tOstynzY+r/HcaSuocgKAKAKAKAKAKAKAKAKAKAKAKAKAKAKAq9qbAgxGrpZvvLo3mefneqlxZUa/1Lj1rUu21/Xt+EHw6np87jNYrciRTeCUHua6t/Et7/CuRW2I/wCySa7TsU9t05LFaHlxXr/JAk2fjouMbMO4B/5da5VXY9WOsPIsxuLGrpJLzXvwGTtCZfehYf7WX5iqctnTXQ14En6ehL6ZrzR4u13PCInzJ/KtFYSemfIy7OC1n88xxJcU/uQN45G+Z0qeGyqkv7ZPwNHC1h9VReaJMW72Nl94iMd7AfBL/GuhR2HVesUu/wCMhltCxpfTzu5fkt9nbkRLrKxkPQeyvw1PrXXobHpR41Hn0RQr7bqy4Ulu+r/Bp4IFRQqKFUcABYegrrRhGCxFYRx5zlN70nl9o5WxoFAFAFAFAFAf/9k=">
            <a:hlinkClick r:id="rId4"/>
          </p:cNvPr>
          <p:cNvSpPr>
            <a:spLocks noChangeAspect="1" noChangeArrowheads="1"/>
          </p:cNvSpPr>
          <p:nvPr/>
        </p:nvSpPr>
        <p:spPr bwMode="auto">
          <a:xfrm>
            <a:off x="0" y="404664"/>
            <a:ext cx="9086849" cy="1484785"/>
          </a:xfrm>
          <a:prstGeom prst="rect">
            <a:avLst/>
          </a:prstGeom>
          <a:noFill/>
        </p:spPr>
        <p:txBody>
          <a:bodyPr vert="horz" wrap="square" lIns="91440" tIns="45720" rIns="91440" bIns="45720" numCol="1" anchor="t" anchorCtr="0" compatLnSpc="1">
            <a:prstTxWarp prst="textNoShape">
              <a:avLst/>
            </a:prstTxWarp>
          </a:bodyPr>
          <a:lstStyle/>
          <a:p>
            <a:pPr algn="ctr"/>
            <a:r>
              <a:rPr lang="en-GB" sz="4000" b="1" dirty="0" smtClean="0">
                <a:solidFill>
                  <a:schemeClr val="accent1">
                    <a:lumMod val="50000"/>
                  </a:schemeClr>
                </a:solidFill>
                <a:latin typeface="Century Gothic" pitchFamily="34" charset="0"/>
              </a:rPr>
              <a:t>Say the colour </a:t>
            </a:r>
            <a:r>
              <a:rPr lang="en-GB" sz="4000" b="1" u="sng" dirty="0" smtClean="0">
                <a:solidFill>
                  <a:schemeClr val="accent1">
                    <a:lumMod val="50000"/>
                  </a:schemeClr>
                </a:solidFill>
                <a:latin typeface="Century Gothic" pitchFamily="34" charset="0"/>
              </a:rPr>
              <a:t>not</a:t>
            </a:r>
            <a:r>
              <a:rPr lang="en-GB" sz="4000" b="1" dirty="0" smtClean="0">
                <a:solidFill>
                  <a:schemeClr val="accent1">
                    <a:lumMod val="50000"/>
                  </a:schemeClr>
                </a:solidFill>
                <a:latin typeface="Century Gothic" pitchFamily="34" charset="0"/>
              </a:rPr>
              <a:t> the word!</a:t>
            </a:r>
            <a:endParaRPr lang="en-GB" sz="4000" dirty="0" smtClean="0">
              <a:solidFill>
                <a:schemeClr val="accent1">
                  <a:lumMod val="50000"/>
                </a:schemeClr>
              </a:solidFill>
              <a:latin typeface="Century Gothic" pitchFamily="34" charset="0"/>
            </a:endParaRPr>
          </a:p>
          <a:p>
            <a:pPr algn="ctr"/>
            <a:endParaRPr lang="en-GB" sz="2000" dirty="0" smtClean="0">
              <a:solidFill>
                <a:schemeClr val="accent1">
                  <a:lumMod val="50000"/>
                </a:schemeClr>
              </a:solidFill>
              <a:latin typeface="Century Gothic" pitchFamily="34" charset="0"/>
            </a:endParaRPr>
          </a:p>
          <a:p>
            <a:pPr algn="ctr"/>
            <a:r>
              <a:rPr lang="en-GB" sz="2000" dirty="0" smtClean="0">
                <a:solidFill>
                  <a:schemeClr val="accent1">
                    <a:lumMod val="50000"/>
                  </a:schemeClr>
                </a:solidFill>
                <a:latin typeface="Century Gothic" pitchFamily="34" charset="0"/>
              </a:rPr>
              <a:t>Try naming the colours below to find out what it is like when your brain has to work extra hard. It can be like this for people with dyslexia.  </a:t>
            </a:r>
            <a:r>
              <a:rPr lang="en-GB" sz="2800" dirty="0" smtClean="0">
                <a:solidFill>
                  <a:schemeClr val="accent1">
                    <a:lumMod val="50000"/>
                  </a:schemeClr>
                </a:solidFill>
                <a:latin typeface="Century Gothic" pitchFamily="34" charset="0"/>
              </a:rPr>
              <a:t/>
            </a:r>
            <a:br>
              <a:rPr lang="en-GB" sz="2800" dirty="0" smtClean="0">
                <a:solidFill>
                  <a:schemeClr val="accent1">
                    <a:lumMod val="50000"/>
                  </a:schemeClr>
                </a:solidFill>
                <a:latin typeface="Century Gothic" pitchFamily="34" charset="0"/>
              </a:rPr>
            </a:br>
            <a:endParaRPr lang="en-GB" sz="28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academics,books,boys,children,education,persons,readings,students,studyi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23528" y="1268760"/>
            <a:ext cx="2880320" cy="31683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softEdge rad="317500"/>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25" name="Rectangle 1"/>
          <p:cNvSpPr>
            <a:spLocks noChangeArrowheads="1"/>
          </p:cNvSpPr>
          <p:nvPr/>
        </p:nvSpPr>
        <p:spPr bwMode="auto">
          <a:xfrm>
            <a:off x="3635896" y="1556792"/>
            <a:ext cx="51125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2800" b="0" i="0" u="none" strike="noStrike" cap="none" normalizeH="0" baseline="0" dirty="0" smtClean="0">
                <a:ln>
                  <a:noFill/>
                </a:ln>
                <a:solidFill>
                  <a:srgbClr val="244061"/>
                </a:solidFill>
                <a:effectLst/>
                <a:latin typeface="Century Gothic" pitchFamily="34" charset="0"/>
                <a:ea typeface="Calibri" pitchFamily="34" charset="0"/>
                <a:cs typeface="Times New Roman" pitchFamily="18" charset="0"/>
              </a:rPr>
              <a:t>Dyslexia</a:t>
            </a:r>
            <a:r>
              <a:rPr kumimoji="0" lang="en-GB" sz="2800" b="0" i="0" u="none" strike="noStrike" cap="none" normalizeH="0" dirty="0" smtClean="0">
                <a:ln>
                  <a:noFill/>
                </a:ln>
                <a:solidFill>
                  <a:srgbClr val="244061"/>
                </a:solidFill>
                <a:effectLst/>
                <a:latin typeface="Century Gothic" pitchFamily="34" charset="0"/>
                <a:ea typeface="Calibri" pitchFamily="34" charset="0"/>
                <a:cs typeface="Times New Roman" pitchFamily="18" charset="0"/>
              </a:rPr>
              <a:t> has nothing to do with </a:t>
            </a:r>
            <a:r>
              <a:rPr kumimoji="0" lang="en-GB" sz="2800" i="0" u="none" strike="noStrike" cap="none" normalizeH="0" dirty="0" smtClean="0">
                <a:ln>
                  <a:noFill/>
                </a:ln>
                <a:solidFill>
                  <a:srgbClr val="244061"/>
                </a:solidFill>
                <a:effectLst/>
                <a:latin typeface="Century Gothic" pitchFamily="34" charset="0"/>
                <a:ea typeface="Calibri" pitchFamily="34" charset="0"/>
                <a:cs typeface="Times New Roman" pitchFamily="18" charset="0"/>
              </a:rPr>
              <a:t>intelligence.  </a:t>
            </a:r>
            <a:r>
              <a:rPr lang="en-GB" sz="2800" dirty="0" smtClean="0">
                <a:solidFill>
                  <a:srgbClr val="244061"/>
                </a:solidFill>
                <a:latin typeface="Century Gothic" pitchFamily="34" charset="0"/>
                <a:ea typeface="Calibri" pitchFamily="34" charset="0"/>
                <a:cs typeface="Times New Roman" pitchFamily="18" charset="0"/>
              </a:rPr>
              <a:t>Some of the most successful and well known people in the world are dyslexic. </a:t>
            </a:r>
            <a:endParaRPr lang="en-GB" sz="28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dirty="0" smtClean="0">
              <a:ln>
                <a:noFill/>
              </a:ln>
              <a:solidFill>
                <a:srgbClr val="244061"/>
              </a:solidFill>
              <a:effectLst/>
              <a:latin typeface="Century Gothic" pitchFamily="34" charset="0"/>
              <a:ea typeface="Calibri" pitchFamily="34" charset="0"/>
              <a:cs typeface="Times New Roman" pitchFamily="18" charset="0"/>
            </a:endParaRPr>
          </a:p>
        </p:txBody>
      </p:sp>
      <p:sp>
        <p:nvSpPr>
          <p:cNvPr id="3" name="Rectangle 2"/>
          <p:cNvSpPr/>
          <p:nvPr/>
        </p:nvSpPr>
        <p:spPr>
          <a:xfrm>
            <a:off x="539552" y="476672"/>
            <a:ext cx="8352928" cy="646331"/>
          </a:xfrm>
          <a:prstGeom prst="rect">
            <a:avLst/>
          </a:prstGeom>
        </p:spPr>
        <p:txBody>
          <a:bodyPr wrap="square">
            <a:spAutoFit/>
          </a:bodyPr>
          <a:lstStyle/>
          <a:p>
            <a:r>
              <a:rPr lang="en-GB" sz="3600" b="1" dirty="0" smtClean="0">
                <a:solidFill>
                  <a:schemeClr val="accent1">
                    <a:lumMod val="50000"/>
                  </a:schemeClr>
                </a:solidFill>
                <a:latin typeface="Century Gothic" pitchFamily="34" charset="0"/>
                <a:ea typeface="Calibri" pitchFamily="34" charset="0"/>
                <a:cs typeface="Times New Roman" pitchFamily="18" charset="0"/>
              </a:rPr>
              <a:t>People with dyslexia are not ‘stupid’ </a:t>
            </a:r>
            <a:endParaRPr lang="en-GB" sz="3600" b="1" dirty="0">
              <a:solidFill>
                <a:schemeClr val="accent1">
                  <a:lumMod val="50000"/>
                </a:schemeClr>
              </a:solidFill>
            </a:endParaRPr>
          </a:p>
        </p:txBody>
      </p:sp>
      <p:sp>
        <p:nvSpPr>
          <p:cNvPr id="6" name="TextBox 5"/>
          <p:cNvSpPr txBox="1"/>
          <p:nvPr/>
        </p:nvSpPr>
        <p:spPr>
          <a:xfrm>
            <a:off x="467544" y="5085184"/>
            <a:ext cx="8208912" cy="1077218"/>
          </a:xfrm>
          <a:prstGeom prst="rect">
            <a:avLst/>
          </a:prstGeom>
          <a:noFill/>
        </p:spPr>
        <p:txBody>
          <a:bodyPr wrap="square" rtlCol="0">
            <a:spAutoFit/>
          </a:bodyPr>
          <a:lstStyle/>
          <a:p>
            <a:r>
              <a:rPr lang="en-GB" sz="3200" b="1" dirty="0" smtClean="0">
                <a:solidFill>
                  <a:schemeClr val="accent1">
                    <a:lumMod val="50000"/>
                  </a:schemeClr>
                </a:solidFill>
                <a:latin typeface="Century Gothic" pitchFamily="34" charset="0"/>
              </a:rPr>
              <a:t>Being dyslexic just means that your brain learns things in a different way. </a:t>
            </a:r>
            <a:endParaRPr lang="en-GB" sz="3200" b="1" dirty="0">
              <a:solidFill>
                <a:schemeClr val="accent1">
                  <a:lumMod val="50000"/>
                </a:schemeClr>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88640"/>
            <a:ext cx="8712968" cy="5616624"/>
          </a:xfrm>
        </p:spPr>
        <p:txBody>
          <a:bodyPr>
            <a:normAutofit/>
          </a:bodyPr>
          <a:lstStyle/>
          <a:p>
            <a:pPr algn="l"/>
            <a:endParaRPr lang="en-GB" sz="1100" dirty="0" smtClean="0">
              <a:solidFill>
                <a:schemeClr val="accent1">
                  <a:lumMod val="50000"/>
                </a:schemeClr>
              </a:solidFill>
              <a:latin typeface="Century Gothic" pitchFamily="34" charset="0"/>
            </a:endParaRPr>
          </a:p>
          <a:p>
            <a:r>
              <a:rPr lang="en-US" b="1" dirty="0" smtClean="0">
                <a:solidFill>
                  <a:srgbClr val="008000"/>
                </a:solidFill>
                <a:latin typeface="Century Gothic" pitchFamily="34" charset="0"/>
              </a:rPr>
              <a:t>B</a:t>
            </a:r>
            <a:r>
              <a:rPr lang="en-US" b="1" dirty="0" smtClean="0">
                <a:solidFill>
                  <a:srgbClr val="008000"/>
                </a:solidFill>
                <a:latin typeface="Century Gothic" pitchFamily="34" charset="0"/>
                <a:ea typeface="Century Gothic" pitchFamily="34" charset="0"/>
                <a:cs typeface="Century Gothic" pitchFamily="34" charset="0"/>
              </a:rPr>
              <a:t>eing dyslexic does </a:t>
            </a:r>
            <a:r>
              <a:rPr lang="en-US" b="1" u="sng" dirty="0" smtClean="0">
                <a:solidFill>
                  <a:srgbClr val="008000"/>
                </a:solidFill>
                <a:latin typeface="Century Gothic" pitchFamily="34" charset="0"/>
                <a:ea typeface="Century Gothic" pitchFamily="34" charset="0"/>
                <a:cs typeface="Century Gothic" pitchFamily="34" charset="0"/>
              </a:rPr>
              <a:t>not</a:t>
            </a:r>
            <a:r>
              <a:rPr lang="en-US" b="1" dirty="0" smtClean="0">
                <a:solidFill>
                  <a:srgbClr val="008000"/>
                </a:solidFill>
                <a:latin typeface="Century Gothic" pitchFamily="34" charset="0"/>
                <a:ea typeface="Century Gothic" pitchFamily="34" charset="0"/>
                <a:cs typeface="Century Gothic" pitchFamily="34" charset="0"/>
              </a:rPr>
              <a:t> mean                                       that you can’t do well and succeed in life!</a:t>
            </a:r>
          </a:p>
          <a:p>
            <a:pPr algn="l"/>
            <a:endParaRPr lang="en-GB" sz="800" dirty="0" smtClean="0">
              <a:solidFill>
                <a:schemeClr val="accent1">
                  <a:lumMod val="50000"/>
                </a:schemeClr>
              </a:solidFill>
              <a:latin typeface="Century Gothic" pitchFamily="34" charset="0"/>
            </a:endParaRPr>
          </a:p>
        </p:txBody>
      </p:sp>
      <p:pic>
        <p:nvPicPr>
          <p:cNvPr id="10" name="Picture 2" descr="http://img.dailymail.co.uk/i/pix/2008/04_02/SUGAR0904_468x497.jpg">
            <a:hlinkClick r:id="rId3"/>
          </p:cNvPr>
          <p:cNvPicPr>
            <a:picLocks noChangeAspect="1" noChangeArrowheads="1"/>
          </p:cNvPicPr>
          <p:nvPr/>
        </p:nvPicPr>
        <p:blipFill>
          <a:blip r:embed="rId4" cstate="print"/>
          <a:srcRect/>
          <a:stretch>
            <a:fillRect/>
          </a:stretch>
        </p:blipFill>
        <p:spPr bwMode="auto">
          <a:xfrm>
            <a:off x="5004048" y="1772816"/>
            <a:ext cx="3744044" cy="3888432"/>
          </a:xfrm>
          <a:prstGeom prst="rect">
            <a:avLst/>
          </a:prstGeom>
          <a:noFill/>
        </p:spPr>
      </p:pic>
      <p:pic>
        <p:nvPicPr>
          <p:cNvPr id="17410" name="Picture 2" descr="http://payload140.cargocollective.com/1/9/307189/5109057/JamieOliver_1_1000.jpg">
            <a:hlinkClick r:id="rId5"/>
          </p:cNvPr>
          <p:cNvPicPr>
            <a:picLocks noChangeAspect="1" noChangeArrowheads="1"/>
          </p:cNvPicPr>
          <p:nvPr/>
        </p:nvPicPr>
        <p:blipFill>
          <a:blip r:embed="rId6" cstate="print"/>
          <a:srcRect/>
          <a:stretch>
            <a:fillRect/>
          </a:stretch>
        </p:blipFill>
        <p:spPr bwMode="auto">
          <a:xfrm>
            <a:off x="755576" y="1772816"/>
            <a:ext cx="3419872" cy="38808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152128"/>
          </a:xfrm>
        </p:spPr>
        <p:txBody>
          <a:bodyPr/>
          <a:lstStyle/>
          <a:p>
            <a:r>
              <a:rPr lang="en-GB" b="1" dirty="0" smtClean="0">
                <a:solidFill>
                  <a:schemeClr val="accent1">
                    <a:lumMod val="50000"/>
                  </a:schemeClr>
                </a:solidFill>
                <a:latin typeface="Century Gothic" pitchFamily="34" charset="0"/>
              </a:rPr>
              <a:t>Did you know...?</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323528" y="1268760"/>
            <a:ext cx="8496944" cy="4752528"/>
          </a:xfrm>
        </p:spPr>
        <p:txBody>
          <a:bodyPr>
            <a:normAutofit/>
          </a:bodyPr>
          <a:lstStyle/>
          <a:p>
            <a:pPr algn="l"/>
            <a:r>
              <a:rPr lang="en-GB" sz="2800" dirty="0" smtClean="0">
                <a:solidFill>
                  <a:schemeClr val="accent1">
                    <a:lumMod val="50000"/>
                  </a:schemeClr>
                </a:solidFill>
                <a:latin typeface="Century Gothic" pitchFamily="34" charset="0"/>
              </a:rPr>
              <a:t>GCHQ is the part of the Government that tries to keep us safe from spies and terrorists.</a:t>
            </a:r>
          </a:p>
          <a:p>
            <a:pPr algn="l"/>
            <a:endParaRPr lang="en-GB" sz="800" dirty="0" smtClean="0">
              <a:solidFill>
                <a:schemeClr val="accent1">
                  <a:lumMod val="50000"/>
                </a:schemeClr>
              </a:solidFill>
              <a:latin typeface="Century Gothic" pitchFamily="34" charset="0"/>
            </a:endParaRPr>
          </a:p>
          <a:p>
            <a:pPr algn="l"/>
            <a:endParaRPr lang="en-GB" sz="800" dirty="0" smtClean="0">
              <a:solidFill>
                <a:schemeClr val="accent1">
                  <a:lumMod val="50000"/>
                </a:schemeClr>
              </a:solidFill>
              <a:latin typeface="Century Gothic" pitchFamily="34" charset="0"/>
            </a:endParaRPr>
          </a:p>
          <a:p>
            <a:pPr algn="l"/>
            <a:r>
              <a:rPr lang="en-GB" sz="2800" dirty="0" smtClean="0">
                <a:solidFill>
                  <a:schemeClr val="accent1">
                    <a:lumMod val="50000"/>
                  </a:schemeClr>
                </a:solidFill>
                <a:latin typeface="Century Gothic" pitchFamily="34" charset="0"/>
              </a:rPr>
              <a:t>GCHQ employs lots of people with dyslexia because they can be really good at cracking codes that others find hard!</a:t>
            </a:r>
            <a:endParaRPr lang="en-GB" sz="2800" dirty="0">
              <a:solidFill>
                <a:schemeClr val="accent1">
                  <a:lumMod val="50000"/>
                </a:schemeClr>
              </a:solidFill>
              <a:latin typeface="Century Gothic" pitchFamily="34" charset="0"/>
            </a:endParaRPr>
          </a:p>
        </p:txBody>
      </p:sp>
      <p:sp>
        <p:nvSpPr>
          <p:cNvPr id="2050" name="AutoShape 2" descr="data:image/jpeg;base64,/9j/4AAQSkZJRgABAQAAAQABAAD/2wCEAAkGBxQSEhUUExQWFhUVGSAbGBgYGCEgIBwfISEjICIhIR4hIyoiIiImISIjITIiJykrLi8uHx8zODMtNygtLisBCgoKDg0OGxAQGzQkICYyLDQsLCwsLDQsLywsLy8sNCwsLCwsLDQsLDQtLCwsLCwsLCwsLCwsLCwsLCwsLCwsLP/AABEIALcBFAMBEQACEQEDEQH/xAAaAAADAQEBAQAAAAAAAAAAAAADBAUCAQAG/8QANxAAAgIBAwMDAwIFAwQDAQEAAQIDERIABCEFEzEGIkEyUWEjcRQVQoGRUqGxFjNiwUPR8OEk/8QAGgEAAwEBAQEAAAAAAAAAAAAAAQIDAAQFBv/EADURAAEDAgQEBAYDAQEBAAMBAAEAAhEDIQQSMUETUWHwcYGRoQUUIrHB0TLh8SNCFVJiooL/2gAMAwEAAhEDEQA/AJnVelbfAHbSZMoLPk4oKBZPjg3Qrnk1r1SF8oyo6fqWP5TE0UYtlIhMsjimPke0AN9v762WyPFIcSPTvyWovRLOLEwA/KHk0CKo8gg/V9wdKWJxiuY9/wCkr0f0w8sir3cAIu7IfGAN419yQL/Y6GVUdVkGB69NZ/CUHQ90jVG68X4mUYk17TZFM1jj55+x1srhojxqTh9Q9kCOHexdtbZAFd41LAgYrk3t5o4m6I+fzpfqCoTRdJidJQ+m9S3LsKBmERM5WvJWzkxHuNMbon5/OgHEpqlKm0HabT390nDKzmNJY3cO5e1FSSE8GnINixfyPOlEnVUcA0EtI/AV3pnqmQMJZIf0HmYhkskuWyAHuAJsKt0DS8c6YOOpFlF1FoOVp+oD25r57qe8eScyyRuArKjAFgQVGIUu1nOl8mzYOkJJMrqYwBmUHXvTkruz9SQmWRZImRZ583LlWCWyHn2BqXFvH+ofbTZhN1F1F2UFpmBsh9R63s3Mw7IyxZY2EUdMSHAJrHEAstECyEBPOgXNRp0aggzbkh9T6hDId1NDgtwIirgEIt1VqBY5EIKta4Pj51iRchFjHDK13PvwTEMGymJk7YEUO2UyFC4KsuFhgaBZ6dQRkOQx1vpN0JqMMTcm2l+7eqLJ6e2QMYmcwO0ayFDKOckBIJdQEpjQJJyAbWytm9kONVgln1crd/0oe72uyjGSTPKyy/8AaK0GjDn+oCuUA5BPnjQIYBqqNfXc6C2BGu8x4805B6bTdRNuUbsq8qxpHjlQLJHeRYfLE154PxyNlDhKwrOpkMNzGvutj0O4ja2Ieo2QsjAe5JGZGFGjSA5Egc/nW4eyBxcfVFt9PL/EtvfSLQSKsk0bKVlY4Fgf0lyI9y+ao/ar5HGhw41TjE5hYXt7mFNfpJQbZpJ41XcAMaYExjIiyt3/AE3fHPHkaXLpJTmrOYBpMe/T+uV16eOTDcMm5Z4omVD7mHcDEgECyCOCaJ8axm8FFuWWgsgnwtCe9LbPdw7iRo0CPAhMhlDgIDVWF5s8EDx9/GmphwcpYp9J1MZjYnbXlukx1HfBoTUuQLPCDF97yK+33A2b8jnS5n2/Spw8PBgjkb/2tyeqN3ThypyBByhWxa4ED2+21GPH20eK/dKMLRJGX2KP071RuQ5MUcdiLAhIyKRDlZxPGJHnTNqumwU6uDpZIe43PPc+W69J6q3CFVZFV0ZG5yBsMZORde4tZ48VrGs4WIQZgaTvqa6df17Ql5+trIm6tSrThK9xb6WsgluaP/rWNUEHqmZhSx1O8hs9NQqJ9XKzo0kclrEIwwYWtADJAVoXXPnydOK4nRc7vh7yCA4a6Ry2N031fr+3fbBQq5zZZKAP0yxFFjV2AL4+SdO+qwt8VChg6zaszZu/PoOnig+nes7TZSzuFM1ACEsPJrk/jnx+NTa5jJhdFWjXrBuYDeRsP3b3RI/UMJWFWKgGUvOAnPJvz81qnGbb3UDgqgLoGght05uOubcyzyoY7EYWPK/Nm6/sdMajZJBUW4WsGNYQYJJPRdlm2jxbaO0JLAyXx9ybPx8DRlhACAbXY97gDof69kfbNtXO5dxGAvtQcH28/wD776IymSUjxWaGNaTe++v9L5H+TyUpOK5CwC3xrm4Tl63zdOSBeOi+z6h0iEtIsdDFEAOdjJpMR+CWT3V8a6CNl5jaroza6onUPRq51DMGEYAkPJtz5AqwPIq/k6XKFQV3Aka8uX9qT1H09NF3WWQYR0QcyCwJIAAoc2PH+NAtOydtam6zhfwQ95tJh3Y+6xeJIo2jCm2y4CfkqTXPnnWMxYpmlsglvM+CIIOoVLkWXtooYOLsH6VXg2x+D/voDOsTh7W1Pcqfveo7iOWQTJ+qqNFeIBXL2ljQ9zEWoJ++lLjurNp0yJad7+W37XpuoS7SXEwLGewI2QkjIcEsSpBLFhZ548fGhmLTomFNtVhvv3qut6rL0GQKBHIoKkmnaLtggE+0UBwv3J0OJKIwuXQzp6TvzT0HrYAQRvDUMKALiFLZAi2GYK0VBXxxk1HR4nRIMKbnNJk+979fbotn1Rs3Uq8TDJ+4biRgHo+4+4F7LMabwW48c7iNR+Xqi4KSm30U00TFk/U3skxLV7Yiy0Hv7hScb/50JmFTKWg22A8Sf9Qdmm3eOMSkRpJundfFiILRBP1LkaUfHBPxoCIvzROYE5dQ0eqX33S4DuSsUyCAzJGpyybFwCWA+VU2L+9DSwJVA9wZcXgqz1L0rBHDLTMHSmyZo2KntF8DiRasSigqCcj9tOWBRbXcSCfzz71+6gdc6W6SELFIojgjeTKzjkq5Gz/Tm2P7itI4XVqTxGupMdju4Wut+m5dsIsvc0qMxVQSUxrIH9r8/g6DmkI06wfO0Lex9JyOqSO8SI6lhbjJf02kUsDQAKrd3wD/AG0QyboPxAaS0CSEObp80UMztuGR4XVXiDNzZFEODi3+oAX7QTxoEOAmVmvpueGhovvb7e3ihbPqG+ZXkjl3DLGP1GzZgoPm7Pg1z+2sHPiQmfTo5g1wElJfxU8yLCC8ix8qgW8fP2F1yfPAvS5nEQqZKbDmsDzTXalWNdsIvfO6Sg39QCnFaPArIk2f3rTQQMsaqeZhcak2Ejw6r286tKr7lZIow8xxktSpQr8KAwAoi6Njj51i9wJlZlCmQ0tNhp3CoD1tIS1xJT2Wwd1JYlLYNZK/QBivFE6bjnkonAN56aWGnhv4lE2nrIAL3IC7BlZm7nnF3kHtKnnJ/JJ8aYV+YSO+H8ne3SPwgdR9QR7j+McqI2lSJU5JalYZgHxyBfP+dB1QOzFNSwrqXDGsEzymLFUd36m2cr2YmuvZI8SMU4UYlQfdwp9xPF6fjMOo9lzfI4hoIa63IEies7eWqUO/2JwHaQK0rGS4zmiE2oVga4/HwaHjQz0uSpwcWJ+oyAIvYnqO76qrNuemSACRlJjiVFCZqo+otjfN3WqTSdquYMxtMSwGSZOnuoUu02t7aNStuF7sglvE/wBQIIofvqRbTsB911tqYmHvO0wI9Fna7FGi3OIVh3FWMlhlWfJH39v2Gi1gIdHktUrPa+nJIsSeWn7VxvQ8RmEYmZfNlsTVAc8fF8ffVDh281yN+KVCJLR7r5WbYVuDCpJ9+IJFHzWucs+vKF6Ta/8AxFV3KV9BvfQ7xvj3VIqycTxzVV586ucMea4W/FWkXbfxU7ddIEcRvLuLLhx9J8//AFpDThvWVanii+oI/jlnqhdW6e6uF9zUo58/njWewgp8PXY5k6XX28npviTF5O2ZFCIoJJORUk8AWKauQRVnzq0LzRVJuBeEtJ0qaJJhFMMXkRU5AaT3kAk+VGSnm+a1oITB7HEEjQeXOyQm2e9eJcXkkWdiGUNfuUlRdnn6eD440pDoVg6iHXEQvJLvTIzLGY+5LkSU47kdn6iCQQVPF+bGh9RRii0XMx+f9SG965uHDdxBZdSSUIIKeB8VXPB+50C93JUZh6Q0PuN0Of1I7NI2CBpXjduW8oxaqLHgk83/AGrSl6o3DARfn7pr+fxyyEuCgd4R/qCxoxdjdZFix+K+fOtnBQ4DmiBeJ9TZObv1Js2M4fbs5cYBsU5AJIPATE80CBdBb5GiXt0Ssw9WxBjp3/iKfUOx4KDFo43WO4SAMhKaUK5Cm2S2N2AeOdDO1bgVbzfz+/Pp3M1RsWJ7kisqwxpHRlXFgj5kWv8ArqgbHu/cAfSVT/s0WGpM6Hvqudc6HtIeyO88ReMvkys+Q4C+0KpQnk/I8VoOa0I0atR8mJ9lvpnpxNx/DqzJETCzu0ZDlz3MQCAx9wUqx8cfsawZMLPrlmYiTfvvp662np2HHbqXlWSUyOJQjAYRhyAgANk4BvvRH9zlEBA1XkkjSNO79OSjL0WaZlN5PLM0QyyyLKAWY5C6APj6vitIWkqwqtAsNp/qye3/AKYni7yRupiEmBDMEZsGUZFCfpVnHN0LvWLTsg2s0wXC6W3mw3cXdEsjpJAgJTuFjg7CMi1JC3YtTVjWgpg6mSABYztyVbejqe3h2saqw9jlUjRnYKaBzBDCiCBQoedF2YAKVM0XOcT7mJ8NFH6h1Hdr2U3I7iFhOqMg9+VOfeFy5BphfHj4GlLnCxVWMpEEstEiez6LMXX9yINyAidqZ2ErYEBWkHgUQBwvAINc/c2MzspR4VPO29wLeAv37Jr0x6jEDzSmKlwTiFWADJwpLZ+0Emzdgn48aZjwJMJMRQLsrQdzqft3ZY3HqlZVhSSBzHDgeJcuUXBSMkKqD5YEHI63FnUIfKlpJa656eu/+JOTqG3eUTyq7O+4aSVFPCx3YUX5JN/IFAD50uZsyVXh1A0sbYRAPXn0WvUfUNtuJZJUDxntoEURqAXHDFgGNCuRVnWe5riShQp1KTQ0wb310X0rz7CHADsp3IHsFWY+7AKshjZjf1kng+OBroJpt8154ZiKsm9j+9JjpHuo26l2R2rpCSrybkfUtsIwTRUk/SARwaJN3qZNPLDea6GNxAqh77w3ymPvPdkfedO2xl3Pc9vZftqiukZCKvD0w95Y/A55/bTFrCTOykytWaxmS83JIJkk6dIXYfTsSzQBCJcnAZWZSrpiCXGJsAE1RN6IpNBEX71SuxlV1N82taAZBnQzv4JSP0wWiMmRUksVTGwKfHEtf1m+BpRQkSqO+IZXhkSLXm+kzHJB3npzCdoFlDNGrM5KMoXEX83d/fxoGj9WUFVZjZpio5sAkAXBmfSE+vpYw7NN3JJi7svbVfNEjn9/nTNpACSbqb8WX1OG0S28+X42SO82Rebc5TMzRLlkRy9AcH7fbQLJc6+iNOsG0qcN/kdOSV3HS5oVWVxiCRRsWCeRYuxpTTc0ZiqsxNGq402mUba7ncNnIsrexbYlvjRa55kgpKlPDtysc0XNrIvf3QRACzBrdVok/v8A/wB001AAkyYYucSAIsT+F6bq+5LEsGv8p/8AzWNSpus3C4YC33VsRTKIjFK+To8lZY44lgT5o8AnVb7LklknMNE1Gu6jSJu9YZXmCN7goUE5nzzZJH2Jv7619ZSk0ySMvLv7+SBtOob2JI+0QyLEZBigNJbKcuL4Yt5vzehLgquZScTNrwgD1ZuFdJCqZgllYqRd5fF0QM2rj50uc8lQYZk2d9k0nrILHGBG2ayMzAOVX+vGiS1kZ3ZHNC70eIEgwhk3tslR6mTBVmic2DkxxJ5DjNbXljkLJNewVWgavNMMIZOQj39DfT3WpetbGTgwYguzAmFeLMhGWLAsoyjGHH0nQzMKfg1mmx9/2LePZU6nu9nPui9yANKts3EfbFD6VBkBxFeTzpCWkyrMZVYzLb8/r+k8vT9hMrFp0EzyE5CShiZTxiygA9uqPAs86bK06lS4lZsBrbAcun7Xv+kds5kMe5OAkVFbKNlXIxgZEHnlybXj2UeTpcjeaf5ioIGX799+kvqHprGSRUlLhDCotGstLwFP2K+fz40HU7xKeniMzQYjX2Wt96MkjLVJGygEqSrLmVDMwAINUEJtqBsUeeBwymGJadR33yWV9H7sORHg5QZFo5OAcmXEE0c7RhX4862RyJxFPf3UecTII2cuFf8AVjtvNmswL4JK+eDwPxpbqoymQPA/pfQbnf79YduqhyJblV1RnMrMxamsEMwK2QB4AJuuHJcAFztp0nOJO2x+6Si6rupCy4s00zxxmQjEtgfbGaCi8qssb9ovxpQ5yd1OnvoAba67793Tex9dyCWWTcXKzKAgFAK6WFI+QBZNC7J8fY8XWUpwYgZfPn36IvSfWwEkYlj7cSIAe2zlvaqquFv7OFo0aNm9FtW90KuEJEgye7nmkv8AqNC8Mjgkpu5Z5FUcsGxK2zWpqilfb/OlzjXqqGgbgbgCfv8AvxQD1mF0lEubtJJGRUUajBD9JZSMSRQNAjgefjZwdfwgKDmkFsWnc7+Mr6DddR2ETvF+j23RVfCM0fe7+YyQWUCNQQTySfvqhcwGFzMp13NDrzfU/tQ5Ds5TshccahFWejIpsAlixKkctYBW/I8aT6Dl910f928SJ6ad6bRFkOJIDsSFEbTyPSr5lD9xQoHyF7d/glvvrDLktr76oE1RXkzlAvyiL+c/ZN7b0rE53P6kirDL2wx7dClJYv7qoEV7SfI0RRaZukfjajQ2wkiYvzi3ceyLP6GZRD+p9SlnAjLFSMOFA+v6/I+xOmOH0upj4j/L6d4F/v30Wes+lEiG6kLkLGP0l9xJ94jtmxr6svbd+NZ9ECSjRxrnljAPH72G1udlNPpl2llSIp+lgDk9ZMy3S8C/njjS8AlxDdlUY9gptfU3nQbAxe6Xk6NuY41kKkKxFAMC1kZD2g2DXPjxpTTeBKo3FUHvLZuOlvVZ2213TB5EWUgAq7WfFWQbN+PjWDahkhF9TDtIY4joESdtwGhBZ2ZVDRqASVHxxX4v50TxAQkaMOQ8gAAmCefmjSbvdKrSN43FqxKCyRXB44PjTF1QCTukFPDOcGN/86X5/dB6r1OWSllABWr9tE0KF/fjS1KjjZyfD4emz6qZkHrbyXtvuHSBx2/ZJQL0fg3QOiCQ02sVnsY+q05rt2VjY+rVjZGEPKIUHuPzqoxAGy4qnw1zwRn1M6L6fZep9rImcrYOfK1f++rtrNIlebU+H12uIaJHfVS54dzGsgkYAxxYgN7vY7BSEIsDng8/fU7wu0GmXCBv9kvLu9zGTnF9MfaOUPha8WBx7T581oEuGyZrKTtHe6FH6gdP/jQDtdohcltcshdN5v8AzZ0M8bJzhw4QHfbv/E3ufWruD+ng3b7asjD28qboqf8ASBXxzzzrcRYYO9z7JbpvXNshuWAtUAjHtU+7nJj48kijyQAfvpQ8bp3Yd5/idyf0mOnzbR48pmzWCGOPGRaa82LYAPZ4NA+BxY0QWlBwqtMAQSSbHv8AtaRemzPGZJQoWLAkZrkVVFVjYoMKbxweL0DkKI47AQBupux6PA/ZWR8bgWRiHVSxeQqeX9tRqLocmjpA0aKzqr2yRzje0eG5T8XoVZHiVJyM1BJKA8FVIZVDZEZMFNgVd/B0eEOaX5sj/wA99UgvpqQdiJpmxmkW48ZAosE5BsShahieCVJAPg6GQ6Sn+YaZdFwOk9381P2/QHdIHiePKfMpHlTKEvz+Ti3j5AHzpMsiQrGsA4hw0379uaJuun72FWZ2kWOwjsJbXzVHFiTRPijRvTZHgSptrUHuyCJ5R2PdOEb8fxFT5iJjG9tkXIb3YBhZppLJ4I7n5Ot9fNYiiQJbrdLdQ2hViNzE47MUYHYZMVT6ATwciX4Jy+qx9tKeqdjpH07zr/XRE2vrKSMoBHCQgCj2sCQqlVJIbhgpIta+o350RUIQdhmuvdEb1m5KkxeJDIQJGwY5tKLQgrYdry8kKB83rcRD5br7Jp/U8Lw7lmBSSVqCinam7d0WQABFDhPcKyqj50c4hJ8u4PAGnffZS0nX9o7zM8Aot+mo28Y9lN7Pa3sbIg9wWaA8eNDO06hPwKrYyn3MePpst97phZDSYkHIFJkq2iAsp5KqJTwaNgc8a00ysG4gA8/Lrz8kOeLYLtSiSqDI8eT8vIoAct+mQtAHFfa3INnWOSIBWHGLw4jTbQevv3ZXpfRI5EcK4cNPEiyWit2yTmwRjmpBoWeCD/fQawEI1K7muBIixtfXa+h/CqN6BVyTFM+AjytowTlRIU4HxQPu+/7jVDh+q52/ETu1IReh5SsbCZAWXM2GUKoVXLB/DgZKLX5P40goExdVdj2iZbYd6beGvRTpum7hQ0HcUoNwI8RIMWkPhgPtXlvjSljx9PWPNUbWouIqRfLPku/9O7tHpBZABDJKKN3QVrFn2ngc8aPCqA2+6HzmHcJPuPvr6rv8Lv0CD/8A0AS+5AHJDeGugTz4bnWiqI1WNTCGZy21ssfzbeK5uSQPkA2Q5y5AuxwaJGtnqArHD4ZzZgRE+SZ6t13cARwENG+2JBYMciQMbv7VwPOnqVXWboQpYfCUSXVQcwdtFhukx1eWRDCQJDI4cnkuzVXm+eONIKjnDLqrHDU2O4ugAjoArHSvU6LOHljEarH2yEyJpTYHJsG9WZXAdJELir/D3GllY6TM3jdcn9YZKy4Hliwtr5zDXVfYAaxxNtFm/C4IObaNOkIe89QRy7l53RjkjABgppiOP7DQNVpdMJ24Oq2kGAiZmROie6FvIZUg27kEhr9wpQLs2b541Sm9rgGlc+Ko1qb31m2+/wDSaD9NMkgcKKBAoEDK+K/b50SaMqTRjgwESi+nooxCMioskgfj486ekAGqWMc81fpla3fUt0VedkTtmQCmUe0qxYCvNZXf3N3zpCTquhtOnOWTPtdc6j6kkk2zllYGZ1RmH0YotFV5JyIIy/AGgXWlMyjD8s6eqHD6sX9TOHJZJA5XKxwUocjmghF3/VocQIuwpMAHT/VpvUG0fiSAmyuRwTJgCnOQqiQGBrjkfnWL2lZuHqtiD7lfP+oZ4ZJidumEZAFAULrk18c6m8gmy68O2o1n/S5VRYdrLJP+pEiNLEie4Ke2CM2GS8WADfBu7+dN9JlSmo0NsZE+p0Te59I7Vkzi3BVWOKs7xsgb7Eij8gcA1YvWNJuxQbi6gMOb5b9+SldR9LLGkjtMypGF+uEkhmL0rYswX6Qf2dT540ppxurU8UXQA2T0P77sV3rPpqcyTnvCUbdLMkhYFgqklVyXkqFbjxVc6DmHWUaNenAaBEnbRC/kG8hzKyAdmMvcc9cZ4MqkEe7IGx+PvWlyOVOPStb277vog7fqk+1aBi/dBUTxqzPSsxb3VY94YMb5Bu+b0MxbqiabakxYgx6dj0Suxj3VZASsigy0+RR8TZNN7X55+SedAZkz+FvE6WiR+uSND6mms4iPJ5e7wpvIsjMBz9LNGhIq+OCLrWDys6i3fvX7SidQ6uW/iA8eEjokKpzUao4c3l7sslHn7tol2spWMjLBtc+qrbLr8CfxDm2FQxxRsiZOkakHL2FQGJ5/qAvkny2YXKkaTvpbHMz1KzsetdO7imTb+xQeOynF4DE0SXqnPccZW3gXYwczkmdTrRZ3ftCU2G62gO0DlGjWWR5YysgAyAwy4KnGsTjfFeQNKC2yYsqfUd7Rflr4Tqg7bY7doypmhQPuUBIkDFYhkLGahhTEe7iwbYUONDdJRzVLGCSBy38p7sEab01tzHI6SvkqFggeNwrCN5GVmWsh7VAKj+sDyDrGmIlBuIfmAI31ve8WQOl+jXnlWMSVcKSsxT6TJ9K1fP3yH+NAUiTHRM/FhjZjcj03XH9HO6wGNlykRC6vkMSwdgbxoqVTwCSD8c6JokxCX51rM2fYmI5WHPr4JLeemNxCJSQn6WVhX5IUgMyg0SoJomvv9tKabm3VG4qnUIF79PY9Uxu490XSOB3cQIgQxL2yO4mdEA2WKjk2bx07g+YGylTdQyl7xGYmZvoY+5SzpvIezfeHcI3EXBbJjwHqjbUP8V99J9YhVmg6QYtY7W/SyPUW5XguLWgMo1tCtgEce1hZ586PFeEPk6DhYehN/G9wnNt6t3EDm1jB5VhgVPKKlcHj2qPH5++m472m4UT8Po1G/STfwO5PLqUF/UBa2ZSzvOJpBmQrBR7Vrn/Jv41uNPrKYYICwNg2BzvqVa2/rpBKZH25bghSZMmGTZMLYfT4AHxWqjFCbhcb/hLi2Gv9rWt1vzKV2/qKBeyO2wSNlZlCJ5WzYb6rY1egKzLJzga0uJIJPU77EJ/azbKb+JmKRgABgrqB/SfaObLZf1fOqNNJ0uhc1RuKpZKYJvyPX7RskB/BM0aVHXbsuGZbkr6W+wPHIvSf8iQO5Vz821rnSddIBtzHVH/k+zcOySgY3xn84igt+RlxpuFSMwVP5rFsIDm+3XeNLIy+loGZcJGofUMlJNAH2/5rnR+XZNikPxKsGnM3w190h1roA7ziJo1RSFxLe7wLNaSpR+qy6MNjTwhxASTN4tqm5PREt0Jhx91P76b5V3NRHxenuz7JjebjcNAsbRUjXIGANsoLN/gFyb/I/GiZhFgYHyD0W+g9VhjCrICuAlbLhsmdAoGJUgEVYJsXoNcFq1J5JIvKD17rG3lhCxw9uTMsxwX6TkcQw54J+3P9hpXOBCrRova659ymuinbzwRwyFSYlkkYHJR4NZMOSciKxv2g2NM2CAFKoHsqF4tNgpvXdrs1hV9vJlIZCCufhLYqSpW7qgeeOPN8TeGgWXTRdVLvrFvD89/pzY+n9s+0j/VvczW+KjJlVRZVVsAsfsT8n7aYMBapvxDxUJGgsRt4k/pLT+lnwCjcWmTMAyOFpc7fixmAjWgtvH9l4Z0lUGKbObLfxE7e3VTNt0BmmEXcjCmUxFlb5C5k4nE418mqN/bSZDMKzq4y5ovE+8I42PUVsAzU+Ke2a8wfate73IcgoNY+6r5rWh4WD6DuXp/SU3nVd3G7JKzB2WisiKSQxz8MPJY5A+bPB0C5wMFO2lSc3M3TnK9vt5Kfe0IWNEG2VJBfbtb4BohjTPlXknQJOvkixjRaZOvv9uitbf1ocYVjid2WIq+MjIS1RjJMCapYq4A4ZuBzp+JpCl8qBmzGBNv7nv2Rl9bLO0CzRBUjmRyS5ZVxFGlCggX7gATVVzrcQHUJThnNBh0oO23+zSCBZlSaRlJdxGCUfN2BdrV3HKgx+CL58a0gASiRUc45bDvTbzQt5L094ZcMVnZlwJWRVX/thiAtqqGpHqyRYFeKH0x1TAVswJ091zfptW/jKaNiBF2GEoUBVQggBltiCqrX1EMPydb6TKH/AEblgePr/flC6npqOV0XMKqwxX22jc5MTm7EMFKxn6j5rH99bJJR45aD4nWdP79knP6Qcfw+MltOyqbiYBSyCSwRkXAU8kAft9gael0wxQIcY0771S/SvSrzLFKWQRySrH594VmK5hSKx4bkn+k/bQFImCmqYoNlu4HlMaIY9N7qNXkjAKIAxkjkFMCLGJBBP7eb0OG4XCPzNJ0B2p2I0Ro4N8kiI80sTCN2jzlYikU5qKLAGgQVNfY1ogPmCYSufQLcwaCLCw5+iVj3u9cCP9VhK3AZLyLU9WRyGoMVuj5rQDqhtzTOp4dt7W5HTbb/AFa2/quZZGkqFmcLdxgC1BVSAtUQGIv9vtrCs4GVjgqZaG3gTvz/AMnxR+nerZIjGe2jGOIw3bWUqh5JUED5A5+dM2sWxbRTq4FtQOEn6vD/AH3Qt56gLhmo9x9wJn8Y0oAUDiyfNnj441jVn1lFmEymNg2BzvqVSf1TA80s0kbs0hDe5Y2se64/ApTY93LcaoKzJmPt6Lmdga2QNDhvu4X/APy8elgtdal2QMEYWPgxF3jTgLXvBZTbkniqBFaLzSEBLh24o5nSd4k77WOiW2e/26bfcgYguzhUxNlSKjxJ5AB5PN+NBr2BjvP+k1WjXdWpkzaJPI7z4rew6HtnlMMkohYQq2bOCvcNEjx9j4/30BTZOU8kzsTWycRokSdjp3usHoKOn6R4ecIruV4WiMuOav8A9abgtI+nnqkGNe13/TZskCdeXoqO89JQqlB3V0hLm0NscsRwLoaZ2HbChS+JVC6SBBIHZ/akb7oGMEUqt7mAzQ+QSxAI/Gpuow0ELrpY3NWdTIsND4CUvD0pg8qM4VolLcc+BdWNKKZkgnRUdiQWNe0SHGE5tugyqsUyspdiDifIs0Cf76dtFwhw1UKmNpOLqTha90brf8Z3SWkJLc3GxC/401QVM2qTDHC8OzfUXVj/AKgVl9ygFIWRV5IZ2VYyfwAqg1p8wUeA4GOZ9FjoD7QFzKt1ED+rRtwDkFAI8mqPkUdBuVNW4lo57e0p3czdOmdmZue3SkiRLYABbq/sQx/K14OsS0oNFZggaeRQ9x0TpzZGPcYhUY13VNsBYrIA88jx51sjOaIr4gGC31H6hKbL01HKhUGmWCKQy8kZSEtypIpQnBPx550oYCIVXYhzDJ0kiPD+0tuvRMqBS0kShkDEvkArEkYmgfkH3eONKaR5qjcY07HvvRBPpvcq0PZJto0lT9QIylwP/IUSxKjm2o/bQyHZMK7L5xvGmqxBF1FRC0ay/wBckZQBy3cAybi8sgQLP7aEPTZqEkE/cfpAXru8WiwLc2DJCDfIcC8QSoJVwt0DiR8aGZ6bg0NjHge/BdX1JuWYzkK0feR5FCgKZOGHu+tS2GXDC6P7aGd2uyY0af8AHeD4x2U5L607ndEkFrNWaiWgQqooBGHwFJFVRckVWias6hI3C5YLXadP7TsnrHatI8nYdJDHiCEjYn2Oo5JBSiwOS8mq8AWeIJ0S/LPDYzfdYG+6WxYPEQBTIUiK3TMRGQGPkUrSeTY8VehLES2sND7pPoS7USxFjH/2cnEhJQSGTlSGA5WK6FkEgc2dZsI1OJB8beH+97Kb0nbLNu40VLjeUDEkj2Zc82DwvPn40ouVRxLWTvHuqUHpBpY0lDunckKhDCxxHdMVZA+5h9RWgaDH45OSbpDiA05SPOekqB17ph20zwsyuyVkVBqyLoWOfP1Dg+QTpHCCumk/O2dFT3HpeZZCNq3dVQrZq6LkWLqDHUhysowFHLyCAdMWH/ypDENiagj35a2S3e3+0jjbOeKIkGKnOFkZAqASPDX/AH0v1tCf/jUcRYn3TMXUOoHbyzh27JIycqtknFaU43XCilNcfvpg6plJmyiaeGFQMi/n43/tJv6mkZiXSFrV1xKFQO5YdgEZfc18n9vGl4pVPlWbE7b8tNeWyd2Hq94xCFiFwEEsrsCwWMxD7haVvIHnTCqYFtEjsI2XHNE/kyvP6oU7WTb9mjIzEyM2ROTA2xK2WWqB/wAV8txgWlsaqQwTm1W1A7+OwEeQ5LW26rtFn3DMishQJCDApBoY5FbGJNXxySea1g9mYyLbWWfQxBpsDTBmTfntPd1P6adsZILzjxYGUyvaEDzjguQP20rMkj3Vawr5HxBmYgX85tHNUY9jtHRzJMgleR2DiTwMlq0IF2Cx/YapkpkEk38VzGtiWOaGMOUAWjpz9FXPpTayCNVlEeCsWIZHd7elNrxQAyqrAOqcBjoAXN/9CvTDnkTMcwOsd7dVD3/pYx7eOYSFjI+ATD7kgNdmlYCxxzyNSdQgTK7aePD6hZGgJ15eS10v0ysjblHlpoL+ngcAkscuaBFV550WUAS4E6JK/wAQewU3NbZ3P7W3RE9Ikrt2WUfreTXA9uXto2a8V99H5fSDqkPxODUDm/x/cX5fpTd9sZ4JZQGc9ohWcEj6qIvmxd+NTc17SY2XTSq0arGkgCZt4aom8j3cbCKTuXSsF5PHkf40TxBYoUzhngvbH2Qk6nOpkY+ZbDll8/B8/wCNDiPEnmmOHouDQP8AzpBR4vUcwEY4qOq4814B/AvTCu4R0U3YCkS481jc9VllbKqHgBQaGsajnXRZhqVMZZ9V9c/WNq5OcQNuoJMSg4AU1FSKaz9vga6C5q80UaoAAPoVpk6a6mzg5ZBahwAPbkQDdD6vNnjxoHIUwOIbH9FBGz2YVuVbN4kvuK3bBrNluiQCayr/AIOhDbpg+sSNREnSJUyboF7rtxq5hM6xZWuQz5HgkXjZv8c/bUyy66WV/wDnJN4PffkmOsenAHZFeRmBgSIvVfqgnEmuMa+K/bRcxLTxNgbRcmOm+qnNsN3HG7iQhFRciJgPa6hwAMrNrziAfGlh4uqh9EkNi/hunIOo7/bGRiryiNSjMcmWMtixsjjIWODwCdbM4TN0OHRqAQY/OoSD9a3ED+5YsgkakGMADCnSwuPvXj/BBB0pc4FVbRpvFp33vyPqnenespgAwhy7YBd42dT/APGtsfcq2sYXgAe4/J0RUPJK/CsBjNHLvfVC3vqpJIkjbbAhXDFGkOHCMvGARgSWLE2eSdA1AdQmbhi0khy5tep7IrGrQqlWWuLLFqeiZA3cdCSgKEeF/wAjM3kiadWf5e/40CMr7OQGMSqkTbkPhTqVURsvDFSFVnI/qJVa+Roy3TZDLUBzReI95+3qUDqWw2ixSSRuWewERJoyFOAJsEdx0D2AwHI/ayCGotfUJgi3M96wqXTvTO3H8U80vsgpFHAzchT5D1wTjwTd3xpwwKD677AC5v7lIbn0gykqZ4hRxYyLIgD2VA5Q2CVYhwKpTdaXIrDEAHTvvZLbnpu7P8Omas4GEcaSKHj9ueJAorwb5P3HmxoEOsEzX0hLvXrfvZLJ0fcyRDckORlGsZORZyTioQck1XA/HF1pcpiU5qUw7J4z/abbr26jWdSM37iqZwthO2WACgpivLEg0rWb0c7hPPmk4FNxB0GsePn3Cnb3qM+8jUFEK7ZSbjSsENCjRrG+fHlmPydKS5w8FVrWUna3dz3T+y9aSxxQQhF7UN2qmi5IIByo0y3kDzzXmtMKxAAUXYFrnOcTr7ftbb1YrJIHSQlzRyZG7iYolSOUytQpIZa5b78k8YbhL8m4EFpHva82E/daPV4HlkkACxrBKoUIkTv3LVUpSQ2II5rwvOiHtJnof8SmjUDQ3UyNyQI3vzO3kpfQenxSywozlzIHuMKwpgDipYAkhqslQaGkptBcAr4mq9jHOAiIvY23tz8dVe6r0jZiOREdFdJZMKmQtYCKFIIDMrMGo8Y+TqzmMgjvwXFTr4jMHkEggTYxFzNtIHqgf9ObYy7iJXnLRR5L7VbIllAIxPKgE3/nQ4LZIEpvnaoY17gACewZ091E3uxCbaCQoyvIzgk3TAVRAI48kcea1JzIYCuunWLq72TIEeu6mhL+P9tThdM9Veh9L7rxWJxZlAcGylcUDwwv58auKFRcDviGH11vGnPfwSs2z3ccbsyTLGx95INGjXuP7/fSkVADM9VVtTDPcMpBI0/pam3u4iaIuwtVBjBohQfHH3+eefGiXvaRKVtGhUa4NGpv1jqgydVZkdW5eRw7uTya+P8APOgahgjmnGGa14cNAIA2VVPVbZ5NGCSgUkMQeKHB+PHxqoxN5IXI74aMuUO3nQdlUup+qYn24ULbuGzX4W6Av78D/OqPxDSzxXLQ+G1G1pJsIg81Fn6jA0ikw2gjC43RsfNjUTUYXaLuZh6zWEB8GZ52V7071+CKLEhB7iQGFkDj51elVYGwuDGYOtUqSL2ToXZySxLGq00jsxtwQoLMqU3HuWlsa30o/wDUAkmLdF2L0/Cf4ZmbF5cXZC6gYnI8A0QBSjzzka8awaNVnV3iWjwlA2notpY4nEoRpAxZSv0Y/kHmxVDyRf20vDlVOLDQbSO+ilt0EjtqrVIzzAszYpUVHJWrgEXyftpMmiqK4Mk3Fvddj6XvwqmMyMkjnEpJasyH6vPxjYY/YV8a2V6PFoXkRHT290Prh3gySV+5UrD6LJaIBSwON4gUvn45Gg7MnpilsIt99l3c+pqjlUQhXmmkeQsTVSABkHgjgYk8miao6BfbRZuHJcDm0AiOz37sQ+rWVZ2O29u4K5sJHxtQBQsEciwwuyrEXrcTeFvlgYbm00sJ+8oHWPUUO4aZsZImkhEShApH/cDktyvwMBXgftWg54Kalh3sAkyAZ/rvojje9Od5s0VVEdQ4xMhyKm2bAt7gwX7LTN9q1szEMlcAQZ53/ffgjzQ7MrGsDwkIm4YFpAGZiqiLPuqOSRyg4BJIIq9b6dlgKkkunb0Gve/msdK9Hxz9nGYjuLkSCj17Ij4BBHvkZaauEN1ROsGA7rPrvbMjvv7pLa9AiuMvukKsxDqnLoAGNkDKroC6IGWjwxEyl+ZcXEZI6nQpXfdHKCSifZuDBiau6JBJBx+COP8A3pSFZr5v0lMQ7DehdxIrSDsERS1Lz5oJQPuF3x481etDghmpmBsUGfc72M/qxyN2o2UdyInth1xy8VeI4Zr8fjgS4Jg2m7Q69dUunqSRUjjZIXEZRhmhBPbywDMrKSBka/tpc5Cc0GuJPj76qp0v1ZiqrJEI4pNx3HkTM+HSRwoJJJ9qig3hhYPB04qbHRSfhpOZpkgRFuUJbqnqKKZp2Ky5NCYo3yDEjPO3JCnn6R9l+9aDqgJK1LDvYGiRrMe0d7qjFvdhMVIhURQwOJM1RHNYmPH3nuOSpUtx9RNDTgsdeNFItrsEZrkiNY315bKX0OTamaB27cbGWRpASwREr2J7gVomxdk/fSMLJBVazK2RzRcQI5zuVqTp8GG4WJocSYQrNIrMjEjuFTwzIvIJAoj71psjYIHT+0gq1czC4H/1NjflI0k+yZl9HJl7ZnAXhh285B7sQ+KN/wBs0Tl/zY0eByP79kg+IGPqaPGYGkxJ3U3qPp/CHayKyj+IAUAk/VkfcTVIMSpom+b8aR9IAAjdWpYoue9rh/Hw9NdZlLRdAmZHdAjBGdaVxZKUWxXywo3Y+NAUnRITuxlJrg11pg3HPSeS1J0bd2sZjlbglVByArg+CQCCarzzomnU0hK3FYa7w4DrEfhLxJMIiq5BZHC4DyzLyOK+D9vnSgPAtuqOdSL5OoEzyBVveeqZ3cgRIMI2SRXXInkFifHNgfnjVnV3k2Gmq4qfw+k1slxuQQRbwjXmg7r1jPJG0bKlMKJAP5+Lr50DiXEQQmZ8KpMeHNJsl971lWnkkEcbrJXEifTSgcUeNB1UZiYmeapSwrhRawuIInQ633V5fVW1aNI5IDSgC8V4Ir7c1wdXGIpkQQuA/DsS15ex/PcpeLe7Fu6zKpbABbQgM3NkAfT8f40uekZJTmjjG5Q0mJ5zbl1Snp6HamaIlz/5iQAL4+DpaQp5hdWxjsTwnADwjVPn05tmJKSn4sBgcDz8/I/+9U4FM6Fc3z+IaBmb7G6PD6GRkVv4hVyF0a//AFa3yw5oH4s4EjInP5XBLjlNGuEKWY2X6veSzD5xpQQPcbGjlBQ4r27b7gpHqXQcWZRIzGOESNmvAvGlBBIq2IvgWNKWKtPEWkjU7Jrq/o5tuqFJkzC5SW+IBIJCqf8AUVDcX8fnWLIFlmYkOcQ4SOl/VLT9L30OPZlkkpGLBWNJyQ60xo/SfHmj9tKQ8aFO2pQf/IAd9EObd7/bLGhp07dhO2rhVFCn9tjGhwTxQ0CXtVA2hUk6XQZ+sTxGNpttGA4kccMuYm+s2G4vjwARQ+/ILyNQmFFjwQ13L202/pG3frKRkStuoqV5La2Vicywqh47nyTVDxo8UiLJTg2uJBdsNO+iD/PUmWKNv0z/ABCyHgLHGMiWqjbWK4ZeKNHnQL83RM2gaQJ1tHU2hTo980zvAgVYtxuM6ahQLCvd/SAK+DpA6fp2JVnUw2Kh1AhUumdD2m4allYF5iqASLar3FVRgVDNcZZ+5wox5+dENaUrqtRgkjlt0vfZG/6IzWRopfoxCqyg+442rshKoRmpvmwfwa3D5FKMVzHfSVL3nQVi7uUmQjiEn0OhyL9sAq6/B5+LBFHyNDKqCsTEc/xKOPT+6imKwsGkRUJaKVQV7lAC8gfqOJr9zQOtlI0QFVjhJt4hC2HfLQRhVNyGWMScLIwNEliQGHsx8/ceTyRKUlsEzt6eCW2z7gPFImRaZ+4gHIZlf5UcXkLqvFaW+yoQy4dt+laj9SvFFLH2Cs0bVgocJGozBy95Y++VrD2CWXxps5A6qRoBzgQbH1np5ea8fW8bMhMDJ20wQqyMVAYMFAaMDGhgbs1XJ5scUbhN8oQLO9Z6pDpvWdujbRmFmIyGTKEY5SDgjBrYK1eQDX7AaAeJBTPoPLXAbxF+SHv9rtk2gkwXuyyOsTKWClLUiQrkccfcgUizdm61nBobMeCFN9Q1Ms2AEi0zy0EzrKDJsoQd92+28caARFpAWvNbZPpLe3M/SeK0Ib9UJs7/APnmkGb28f6+65s+jwCeKPcztCjwiRmKfSzCwtWeCK5/PjWDBIDjsi6u8sLmCYMc7c1g+nso9u8cqs0wdiGBXBULe4kiqpGJ5P4vW4UgEFD5vK5zXDSNL3O3vbprCxJ6b3CKzqFKgXkki+5cQ9qCQzDEg+Pv9tbhOAkIjF0nENOvUbzF+SWTd7jbtGSzqRjIgckjx7WCnjx4OlzOYQqGnSqggDmDGvUSqadR3UeyTtgKgkYmRWBcl/8AUOWW8asVdaqH1G05HquQ0cPUxBDrmBa8W5bFZ2XrPcRsWHa5vjChZORPtI5JAv71rNxLgdkanwyi9sX9fa+yDtvUBTs4xgNDL3cg59xNXx4Hj40oraW0TnByXHNqI00jS6LJ1mJzuS6ylpxQsq1c3ZNA/jjTcVpzTN0gwtVvDgj6T1H7T69X2Rq4hwDiGi4X2ViSptvd7r/GqcWkdvZcxwuLEw7x+rW+onS1oU3drtm75QgXIgiHIpT9Rr7fg6m7hmY5iF1UziBkDuRzaa7L6IdA2eREbiRTC1+9by4AK34+TWugUac25LzTjcVH1CDmGx06pOT0anaMiTgnKlHHIsDk35s/7aT5YRIKsPirs4a5m10p/wBOBJVRiXVshagggr+D8fnS8AB0FV/+gXUy5ogiNeqR2/Q5nQOtYsL8/F1/70gouIkLofjaTHFrtQtdQ6ZuIHMZJJHnFuNZ1N7TC1LEUarc4+y+t656cjUSGFiSkyRqvleUWyX8C2byaHB1cs5Lgp1yCA7eUjN6ae5ewwKxydqmbFmYVkRxWINnzwBehkP/AJTjEtECprE99UP+Vb8ZhRIwkADFHDZggURz7lpgMvHur5rSkPTh9Cw0i8Rol991HdqXjmByOKkSRi1NNRFj2sQzHLybJ0Mzk7aVHUeOuvj0TW69Qbpe6JI8aODFSyYSe/yVbknJiVNqaHHGsXu3Stw9IxlOt/Lz0+6V6h6gWYSFkwbslEUUwydhmxLD2gKOK5FDnQL5VGYcsIGomfTQJ3c9d2kihUDQhY5gg7SgBpAAOUazQWixFsLvzrF7T0WbRqN1+q4m/Lx7CY2vTOnSpkn0xRL3nzkSmLIL9ynmu4aC1eIvxrZWHRK6pXYYdvpp33ukum+n49y22i7kSDtuXdGQsf1KUMoJ9wUqSDRAv7cDKCqGq5kmDqNZ5X90tD6eZTtmi3FSTMQlKyspUsshtSWAUrV1yCfsdKGXsU5rS05m2/eiT2Hp3cT4MqcS2FkZgFYiyRkfk0fNXoZHG6Jr02/TOmybm6dv4w4PexchGCy5B8qC2AxzU2FB5FkDzo5XICpTOkL0nWNxF3Y5VYTNF2smtWRCQSMaF5AD3HmvB0cxQ4bSZGnJAi6o8MkReOMmKLFF5HtcE5Eq31U5/wDYsaEkFHI1wMb6rOx6j2e0skT0hkYc4thNHgcbHxWYbxrTCJaHTB5eoMrO/wCqrOSoqM7iUGZj4Cg0i2P6VHuJ+TX2GgXA+aLKZbc3gW8d/wBBGG62jLukKxoHmUxMFksRjMewAsAeQcXNc+TWjLLpSysMhBkgX016zt1ubKonp3YyB3VyEjKhmSZcVDOwDFpF5bAZFBR44q6BFNhU3YisyARfqNfIff8AS+Z/kwIgqVFaZGcmRlRQAxUe6zyQLpgNTyaXXVxzLpabRontn6TaTb9zNc2nWGOiCnJYEsws+RxQ8c+CNMKMtlSfjA18RaJP6S+49N7k5v7JVRVZnEqkYkGmtiDXtK/uK+RoGm7x807cTSAA06RvytutbLZ7nuxxQzEAIsyEuVRcwOaugbYp+ST99FrXzDT1SVKtHIXvbuWm17f0JRJ+s7k7aSNhWEjCWQkFmLjHDkcUFr2Ee0fbRNR+U+5SNw9AVWkbiWi+15/3cpSDqu5tpo+AqIjlI1xCjhbBBHNefk6UPf8AyCq7D0LU3bkkSbzuqXQPUEUbQK6CJYizu6knuPiwBYUaNn8gD41SnVAgGy58Tg3uDnNOYkAAchM6z/q2fU0DRzq0LGSRQEdlRipVccjwLZvn+xHI0TXaQbfZK3A1Wlv1CB1cN5ga2Se338G33ELdqOdI4wHWiA7kWSbvkE+fxpMzWuEXt7q3Dq1abg4kEk+nK0LW0WOWIK8kUaybkEgVlGhBBP3rkfPxphDmxI1SOz06sgEwyJ2Jsqf8l2iTyFS80ccJfGwfddAGiLHzQ1ThUw472XL83iH0gD9JLonp+FJ6j0dBFt5I2YmccqVNKS1AA/jUnUhAI3XZSxTi97H/APn173ScvRpQ0gVcxEaZl5A/96Q0nSYvCq3F0y1pJjNoCnJOgShITETIZRYVfA8mr8XxqhougZd1BuNplzw8Rl3KEF3aMWqUFRRPJoH4/Y6H/UGbp5wrwBaCuQ9W3GHaDEqfAr++gKj4youwtDNxCLo0/XJixzVcvm15/vpjWdNwpswVLKMpMeKtdO9O7iTEx4qCMlZnABxI/ejZHBrVQ12y53V6Ys5Hk2nUVf29y2kLYowIz8k4A0CfPjkffQIeEGvw5Hsldn6i3eeAZWeytOq8X5UnjFbANWACBrB7pTvw9EMk2CBuOty7klWjEhaRZGWPIFsFIqgSKqzdEjn9tKXl1oTtoMp3Bja/VY3nU43SU4kHcbgSMPJRVy4VuAxJc+RwK0C4R4pm03BwA0aI7HeipdAl2KRmR8QV3AxMgykxzQggI18IHsYkEkc8VotLQJS1W1XPyjceXffJC3EWwlDBWRHaWPJ82AVTw5jV1tlskkEiqB8AaH0FFprti23c9nluVI6v0sJm8OXajCBy0iPTPZxDJ7W4F8eOb0jmxor06uaA7Xvmibf0vM6zFsYzD9SyBrsIZP6VavaLF0DYHnQyEyia4aR1/wAVXqXpveNKTHIJRCO2jiVFYKCy4+V9wIYED7/N6dzXE2UKdam1sG03PZ2UVYtzsmSTFoWkU4sQORxY5vxYsEWLGku1dBLagjUI49TTjEt2nxoe+NeVUhghIAOGQDY35GjnOqQUWxlGi5veryvl3ETCchyMBZHC2kjhnW8auzzfHxolx3QbSaDbUf6n39SxN/EExyA7gcglZPETRryVU/UVexz7RrZghwSIg6fuf6QE6hAXDd5lCbQwoZI2BzxYWDGz0LP+CRWhmGqbhv0i0z5crx+EbabDp0gjDSKhCe/GQjuNhGTfdoJ7y/jg4/kawaw6lK+pXE5Wzyt+uiS6R0OCXdIiTLKhlZTFTdztjIg2AENqAfa3kjQaxubVPUrVAwnKQYF7a+C7ufSskcb1P7cc8GV1LBVRm7gFhXXMe02bBryLxpEDVBuLY5wlvSbe3MdVP6r6bm28jRsY2ZIzK2D+EB8+4DyKYDzRGkNMhWZiGPE31jzT/SOm7zb9iZRWU3sibIi8L7hVeRipv/UODp2te2D7KNWrRqBzeQ1GtjoPPyU9uvbvCS3Yxy2rlkDK3FVkw+B4F8efOlNR/kqNw9EEAC4635r3TOqzIM1jWRYYwjEgkBe53FLEH4eq+PjRZUcLgTCWth6bvpLoLjPnEGPJCTqIdoVktY0fOQryWYm2evBNUAPArWzyROnd0xoZQ8tuSIHQbD8oo6lGy7ov3M52BAULjQfOjRFE1XC1o52/VO6Q0Hg08sQ3x1iOv3V1uqbD+JSSCOONUjkoOrAFiP0waB9w/wBXP/GrZ6WYELiNDFGk5ryTJGhBtvv7KTvzDLt4mUKJzI/dPc5OTce0jxXN/HOpOyuaDvK66fEp1S2+UARa1hz2/KW3XSkEkypNGFiNDuMAX/arU8/n7aU0xJAOnNOzEuLGFzDJ5Cw8VW3PpP2whHXJ4y7uxNClyK0B8Ajnn51Y4ewhcjPiX1PLhYGAAL6xr+FNm9MzqkklIUiNMwYcWLB5rgg8f41I0HCSupmPpPIbeT08vwuwdKlaURJJxiJAxYhQCLv8UeNMKbs2UHqldiaYpmo5t5IiL+CXfbzZSkk3GT3Dl5N15+b0mV8npqqh9KGADXSyo9G9SmJh3FDKqnFVAHJFAn78arTrlpuuXE/DxUByGCdZ5I8Xq+URyL21xkGJIJFCuAPz83o/MmNEh+GMzAh2iT/nPbeBov8A4V/qH9XzpTVgjLsrDC5mvD//AEduSbTrEUpaScfqM1ml404qtN3KDsLVZDaWg6prokM2M0kEhj7agvV+4G+KAP28njRbOyFYssHiZTMnWt9C9yKclHPci+4oE8A3QIDXYAIGtmeEOBQcIn3SnTOty5paGbtqwRV9pAZcSclWyACfqsaAcT1VH0WAaxKZ2/qSKtuHSRRtx7SpVj9AUeQpq7Y8/YaGcWQOHeS64v8A6hdN3GzxgSU5LGj5KyOAXZlo3GSTS3zxeIB+NAFsAJ3Nqy4gXMb8vFe6lsen9uLtbhkYk5sQXoc8FBTCjQB+RZ5+MQyNUWPr5iC2R6Ix9KJJDCySe4xlmxXIyC5GtFyyLhQoKELVg/fWyAhAYhzXEEf156Qkuo+lZYUUmWMo05iUEstvZXLkY1QvInjkckGlLCFRuIa6TG3Rc6Zsd1Ht52jZUV8U4Kln/U7YCteSjIn3Dg4nnWAIBWc6m97Qdva0rcvVOoI0n6s0qpJgzlC4yU0AS6kg38GjZ1szhotw6ThJGqXO+eUTSyQI+KYswULi8jD9RgPqc0Rf3IP4IvGiMNBAB1+w/CY9L9WhhnRnXBRGVZlJLMcsshYNEgYUBVX4uwWkAoVWOc2AqcXqfaOY+9CWx8hoY2AJZ2ajYYhi90fpwFDng52nVT4NRv8AE/dLTv06QrQRA7DI/qoVN815jEZAA+WGTH4GschTNFcDvuUidht275TAW8MK2xdIzJy0gk4sAqwF+Pz50sC/kqZnyJ6nlMbd80x1b0wkSnGOY9vatIxZSLYysi3izKtD3AeGA5rzrOYPZCnXcSJIuR9r/wC89FP3Ho2ZcLkgGaF/c5UCiilSWAGWTqKv7+NKaRCdmMY4EgHWPv8Aq/JJLsp40jWN5BI8zoYVJFSRY82DRPuHPwRoZXAW1/SoajCTmAgAGeh+y7utzuwsgmWRsl7bPIjFlVWyZQx8e48/v+dYl8GUA2iSMpHOAd/BMR+pZ2CyNFFIIWssUI97AKCxRltiE4J+x0RVdrySPwtL+MkTt0F400VDofqgRLt4ZY+1CjiTMZGwC7ChRJBY1fI4urvVGVYAaRAUK2ELy6o12Z2kW1sPsp2/6zFL3iRIHeJY1PtOQVlYs59vJxrhfFaV1RplPSw1RmTSASYvaREDWwmddVaVOnzsCkf6UUDmVqKsCCChoEZMQCpq+WP41SKbjYWAuuacVSbDj9RNtwdbdBovmv4aKRUKDF5JmHb7g9kfFA5Dg8mmJ5rUcrSBHP2XealRhObQN1jU+X2VSf04rHcMGK9t2EYVAVYKheyQeAQByAeTqpoAlx9PRcbccWimCJkCZN7mO+iS/lAaTax4shljDPkT5tuRxxYHjxzpOECWjmr/ADRDKr5kNNo8v2loeiSvEJkUMjGgAwy+rH6fPkgX+dKKTi3MNFV2LptqcNxg+2k6phdxudhJTgqxQqofmlbzjzwePjTZn0jdTNPD4tn0mRN45jmuzb3dhBGzsU3AsA0Q1mvP3sf21i6pEHdBtLDFxe0QWe0LkPVZdu+LItohjKt9rujX2OsKrmGCNLLOw1Ou3M02JmR6JefqJkAUircu5H9RJ/4H20DUzW9VRtAMOYcoHRVYusQiWZ8bBjwjtARwKsjVRVbmJ9FyOwlU02NneTf7LEEkEkcaswDGW3AWuPH7awLHAA80XtrMe5zRbLa+6+h3PT9nE7x0vuT/AFfJNCr8GuddBZTBIXmsr4qo0Pk2PLoudH9P7J47ZiSGIvL7HQZRpkI4jHYtr4A5bKbtZpdszK0fk4uCnuquQGItclJ/sdTEtXY8MqiZ8LqjvPWrt31EahZgyimYMoJZvN1eTEnj5I4BrQNRBmE0JP6SXp/1CuzjmQw5PLQtuKT5HPyRZHH20Guyi6pVoGqQQRH56I2432wfM9tRxS/pMnt91UEYjNSV9zcMF/cnSwoBlcaH39/6Qd5tNtW4aIL20hpXBZx3DIMKJVSrMgNjkDn+wIEGE7Xvlocbz4Wi/wDSV6Z6ZaXu5SKnaQOcR3OGRnBOJ4FLRPwSB86UUyVR2JDYtMo/U/RrpKwjaMKqlrkYqVwrIElQLBPB8Hjm9Y0zNkGYppEO1SW4O52TRHunlUlQB8lFra+2yAy5WPsTY0DmanaadWRHt+UHZ9cnRBGCrIpsK8at4JfyRlQJLVdck6UOKd1NhMwrPTfVDxNGs0aLE8g3BKKcjbB7UF6osg8UaB+w04fsVF9Fpkt1Fv69EruevxSmTuRyHPtLkJbJSMg0xZbLN/qvilFcaBcCmbSLYjr7qjveo7SRJphDFwsapGVVGMlOGOKsThTB7vkoB99EkG6UNe0hs/qP3qpe1hgLNi8Yx2vl3q5mQ+BIAPPFfHBB8HS2T/WRcb+yb2vp2MybbANMHvvKGDChEjkq0fIAZyov+pfnkaYMEhI6u7K7Y7evX18PaRtujM0MIsxvO0mRkyVAsShuQFN/JDfuK4vUw0wF0Gq0OJ1AjTr3CzuPTO6gR5QvsU4lkb6hYWwBRKksB4+fHnW4bgJWGIpPIaTfW6Y6X1TerDPMpeTELGzPmzRA29i+Avs5y44XRa54BPYSVKdFz2tNpvaIPT9eaX/nG523Zy7RpTJGaUkiQFSS6ENka8k5AqOeNDO5sJhRpVA6J5Hy6fbZG6j6maaB0XISzyM8tLwFIW1Q5FqbBSwP+kfGiaktgalKzDZKgc7+I0/vbeyNtvU8V7hnic94p7PY6lUQqEYlRV3eSi+NEVWySRqkfhHw0NdpN77mZt+4S8G42pEKvJn24SqiVHChzJlzgSSuJIFfIF6wLDAJ0G6zmVxmLREkGxExEWnqJPimhttgWjMZFNKDcktFV7htWjYcr2x5vkn+2my07R7n8KfExIBD502HTYjedlP6x0eNX3DROTFEqsrYghsyKAIPtBF1dkVR0j6YkkaftXoYh5axrhckj0+5XD0cNJto8WjMsQZ8ieTbeLHFhf2BOjwgXNHMXS/NFrKj5mDA9vW5QNt6fneJJkUYSOEU5AEktiOP340opOLcw0VXYukKhpE3AnTpK9u5tztZijSOskVr9ZNftfwdYuex0SsynQr05DRB6b9Y3W9r1ndJiEZvNp7B/qz4459wvRFWpp+Ej8LhyS4+d+kc+S1P6m3DuXLLZXEjEEV58Nf3+NE4h5MoN+H0GtyxvOt/aE3ufUSvFHC8TKqBAab4Xm1BHBOnNcEBpCgzAllR1RrrmdufMyjQdY2uUrPGTm+RDKCStfTfwb+dMKtO5ISPwuJhoa7QRYxfn18E1s9zshLCRgqDljRyrHkNfBN6YOpSIUn08WWODpJ8o11HkpW96dFU7peCMBGQQQb+/wD9ak6m25HkuuliKksa7UzPkqm46FEyxRx2r4Zu55+/ArVTRaQAFyMxtQFz3XEwAk5/SctM+amvFnk8X/xpDhnayrN+J05DcpH4QN70CWEqMgclDcH76V1Fzd1SljaVQExvC+s2XU5FlSSWGRbnkZjGCQ8mGACqDxRski/J+BWrCd1xuaDOU7DW1plYk9UQOpWbbEMZMi1B+QpUEhqsj2kjwcT99DONwmGHeP4uRd71nZTZ0QhlaMPnG4OCMCeULADBVAAFg5c1oFzSmbSqtvrExpv3dIR9J2s9kzqJXlY+2RaKlmoBCAQSAPddCxYGhlad05q1GCzbADXwS03pgCftrI2P8QIOV5vDJjYJW18V86XJdU45yzG0+8JLcRNDuH28MjRpLgjFyOA4BIc0PpyINV4OgRBgKjSH0w9wmJ9v8TO52m+iMvbfcSJxEzgscrAIXEkmveK8j3AjzoQ4aLB1J4EgDvmkJt/MmSzxjLtdte5GFZFNC/pBJxXEM1kfB40JO6fI0n6ee3f2Tnpfr0cEyu6BVWPEmIEM5DhwScxRJGJPgjjHnRa4ApK1JxEDnv33qquy9RwTtCm4QKFXl5SjhSFNlRhzmSSVa+arxpg4HVSdRcwEtPp33ulH3W13L7aPFIx/EMGCRlTg8hI5JwxC4CqsUf7iQYTlr2yenv3MIcOy28+LSPhLLKQwEiJgS5GPaK3iE5zBqyB99aAdVsz2CGiyxu/SmKk5uDnHGo7RYM7xq2OamhTNhdH4/NKWJxXvEe/LuYS/UvRs0blQ0T8WpuszTNiljlgFJ814F2a0HUyE1PFMcJv3zSc203sOCgye5S6LHLl7cLY4qxoYN8gcE/nQh4T56LgZjzCHvOrbzBe40oVzmrMlEmw1q5GXmm9pr5+dDO+ERRol0gCR/lx+0eD1NuRE5YCXJq70mZZWMbIBYaj7MqDA/J+NEVHRKR2FpZoFug5T+0fY+qIo3DdhlAjjQYurGozde5Ppfww/9caIqgHRK/CuI/lNybjc+B22R9n17aK8LGPBUssqRKGB7ZUqsoJZgzMW9w4of3YVGSDp5Kb8PWyubMzvPXWItACk9R20ODvHhb7grFizKAgHJKOLAsryzcG/jSOAiRzsr03vDg102bJtv5e0fdPb3pgeTduqoyxxKV7WJQtSgkBD5+puOBRsaoWAlxHJc7K5aym1xIJN5mYk8/ILp9FuWVUlU+0s+alMKEZI+cuZAOPm9D5czAKP/wBJgaXFunI66jpyUv8Ak04YRMrCNphGXAJjLBsLscGiT+dJw3g5TpPkuj5mkRnBEgTG8RKYkg3sEr4mbKIcspLAIfm+RiQL/t+NNFVptNlIOwtVgmL7WF/2gSdX3KxRoZP07DqtL/S1gni6y5F+dA1Hhok2TjDUHVHENvoddx+l5+sTWzgKizXlUYxYjz9QPPPNH51uK/Xn0WGFpQGEklul7j0i1lZT1qQ22IjxG344IJIww4sV+dV+ZmLaLj/+WRxCHXd06ygNu4RtHYrG8jyER2FyUEclwviiLH76xc3ITrOiYUqpxAaCQABOsGNgT7pnaps5ZV782SpAqqRa2wPIJI+Af9tMOG5wzHZTccTTpnhsglxPNTB0uJuUc00/bXx9P3Op8Np0O66fmajf5N0bJ8eSobj0h7jhL7PgsvN5Y+B8fnTnDXsVzM+K2+pt+h6SlZvSu4VRRViWrBTzd43X76U4d4Csz4lQc69uvuld303cQSYMGDgWKN8aQsqNMKzK9CqyREdea9390i2TIFbmyODfHn/bRmoAhkwz3QIkLknV5eAwBxFC15oaxqu3RGFpXLd+q+tj9UU6FxKrRxPGLCvTt5amCkeTxd/76vnXn/KyLEf1yQNx1CKWONCwKQwOzKbQtKftRIYliDdcgG+PALgQmbTe1xI1JA8u/wAIkGx2sqQxFo1KxhndJEyZmamsuAQEU5YXzXHgnQhpEJs9Vri4+8/j0/1ei9KBSrJuHVhEzhlja81WNhiVskXIBYAPB0OHfVH5mWmW998/EqRB6e3b/qKjEle4rZC2Fi2Bu7BYE3RHnSZHFXNem0R+F4dE3ccsZaNld2OLtTgkckmsrFW1kGxZ5GtldKJq0y07hMbf1FM0aqsSu9u7uyinUBSwFBcVCxgEK1UlcaIeSldQYHGTAtbvx911fUfdk7k1q0s0LSutlcIuTS2TkTzQ4HwOa0M06o8IgQLwDHOTzTPUPUO1lMmURJOS54IxcEMFJNIUwJBBUWQqg6xc0oNpVGiQf6/f25IfUZ9mzzNtzHGP4cqoIdSXLc1YK/8Ab45rmqs+7WJbsiG1BGa9/ZcbpUMklwKGQbXPHuK9yCP5UENZe+POVGq4OIGyDXvAh3Mf33yQk9GsQv6yi1sl0YLyEIxIvNTmFyAHPFcjQ4ac4kDbv8KNF0ebNFjALvI8aBXUEtHyfkV+Cas+NJlKtxWmZ2j3R5230Qcu0wRyEkcsWUmqFvZHg1YPgkfjR+pqH/F+kHfv0QOp7+ePcS93tmbBoWIVaoirGAAsLwG+2lc5wd1T02MewQLa96qxL6uChY44pAixKpOZWVSsYXJD7lQgWSQosNzXnVDUiwH7XOMKXHO4iZ8td+f4Sy9d20jI0sbA/wAS00i9tGQgj6RZBI4FgjkknjS52nVNwKrR9J2j++zpC9Nu9m8cq1GjM0LZ4OpAEdPgqgqPeScTQN/4MsIKXJXa5puYnlz302i+ttkffdF2OchhkkaOOPI4SRsxOdCgTzaWxHkV45rTGnT2KmzE4gABwgkwJBjvbx6CVI2vQDJ2yHxzjeU5I3tRWxB4svf/AI+NTFKYuul+KyTI0IFjufHSOqJ1joCxySrGS+M6woOLLFbN8Di+Af3utF1ICY5wlpYouAzciTroDFvyst0vfQM1LMDGLYo2WIYf+JPkKf8AH41slVptK3GwtVt4g8xy8UqJZoTFKHvufqL7sgSDzkviwfvoS9sOnW6ctpVQ6mRpY2i0bHlCe2fq+eONo1CYlQBQIqlKg8Hng6ZuIcBCjU+G0nkEk6z4o/R+tRd6HNe2scRjyLZVySGFqaNkiqI509Oq3MJtAhSxGEqcN+U5iSDAEdI1RuodegkR1KAjuM6jtgcl1qiKoFF5HHnTOrMIjvX9JKWDrscHA7AG/Q/k2S3VG2025lcFFjKMyBCV9wHtFMPP4Gkdw3PJm0KtL5inRa2LyJ3tv5dSuy7VE2u3LJEzu4IKtzjzYc3wTwKrjRygU2yLoCo92IfDiABvz5ju6NL6cWYyNCQgRgmJtgXqzTfa+OdE0A4ktsptx7qQaKokkTNhabWSG99OzRCJjie9XbpuT/b8am6i4R1XVTxtJ5cOWqFDtt0is6iQKpKswJ4ryNYNqASEXVMM4hrok3C3D1XdRlaZx4K2PNGxX9+dEVKgSuw2GfJgdU1P1WfOTuoTIUxHkUDzf+NOaj5Mi6i3DUcjch+mZ8VR2vrOo0jkiyRQB581pxiYEELnqfCpeXtfdB6t12CeTPt48VVDQdWY4ynoYOtSbllXOpdb2zLuXjJVplxKGIAOSSS/GQDAGgLAJGXnTZmwkbSqZh0PsjT9L2sgljaSOIpIiRtaBsQgAZl8srseSD+boaxANkGve2HCTP7U3c+kByVlYcoih47Jd7ARmQlVNgc+KddIaas3FdOx46oe89JzQp3YWyCR5O6tjz7rC2FbhQCbrz86BYRomZiGvs7fRS63XT5eC0EpFe0gki/HBI8r/tpLtV5ZVHMBNS9f3MLxpMqs0ApVkBFWoUElWBJCcA38nydEvcLFIKNN0ubvy6d9hP7X1ekcMEaq9xghsWxCnHBcQxYEhS1mlskHzo5wAEhw7nOJJSu46zt5uwsi4pHM7MO0tYPIzkZKwY8FVK0Ppu9DMDqn4TxJB2jXfn9/6RdqNlLBCkjqsilyAGZSCWZhGSy4BSMR3LNE/a9b6SEDxWuJA1j2tPj0WB0BXVlhxZW3EaJLkGKgoxdfbQYB6UHEZGq862UaI8QgyeWnWf0l+t9ASNZSudwx7dmzXGzKCTanlT9PAJrnz5ALQnp1HEjqT7d+am9L2e6fJtuJP0x7ij41/VQOQusS1D7X8aUB2yo59Mfyi6b3Cb3bS0cmMCvICyBlCyVmwzWiGJomru9YhwKUOpPZfe3ok09Rv2BtmVGhBsrbLxnnj7WqsubxvxzwNAVLZdk5w4z8QEh3NO/9VJ2t2nYIbdMXvMMATiQCGXkKQ1V8N80NHiWNtVM4U5mmdLct1ve9Ygnm3MxbAywsiAw40x+LjJ8L7cv6geRWiXtJJ6JWUajGhsTBnX8GN/Rb2W06dMyKSYyYg7VIVGdIpjuUkXecl/bEC9FrabiAtUfiWNJF72t72U2PoId4ljZz35pEj9gNohADim5PmxwOPOkFMEgTqSqHEFoJI0AJ8TsgdS6BJGZin6kULU0gGPwD9JOQ8+ao/B0HUnCeianiqbst4LtAjfyrc9z9EyO8MaEsri1DLYCkNZWjxXPPIGmLHzbaEgrUckvAAJPnB3tqujc71YVlLSdsyqVLjIs9FgwyBLeDzz/vrTUDZWLMMahbAmDMaRpBgo8fq98HLKGnLqVcjhQilQAAQbGRPNjnxphiDF9VJ3w1hIAMNg23M9eWnosdK9QxwyQuYP8AsxlBT3yTeVEeeSP7/jWZWa0gxojWwT6jHND/AORB05bW8kbq3UYW23tWMyyyyEUBcUbMGpqH13YHPi9F725PH2S0aNQVrkgNAnkSBFunNH2B2TfxKlkWNmjwBLKaUe5lsE3f9J86ZvCOYbWUa3zTeGQCXCZ0OugPSN0rH0lZE262o9sjEpiXYA2qkX9VeL0BSDg0eKo7FGm6oYOrdZgbE+C9vvS/bVm7wrkqCps0ASGIsK3NUdZ2Hi8rUviPEIbk8bj1HMWQOsenJIZ1iUZF1DKLGVVfP2+f8aR9Eh0BVoY5tSkXvtGvLvRdV91HtFxtYJHNMvksODyOa0ZqNZbRYtw78Qc13Ab6If8AN9wGTu5P2+VVx44ofF1rcR4IzbI/LUHNPDtO4T209S9nbqipb5sxZvBv7DTtr5WQBdc9T4fxaxc42gC2tk8fWiOUzgrAUCKNcVwD9tP80DEhQ/8AkvaHZX6pl/VG2futiVdwRZWyfaAPHA50/wAxTMlRHw7ENyiZA69UhHFtXkjydSix8gGvd/8Aq0kUyRJ2XSXYljHZRcn2Te39KQSZMstC+Pn4B8/udMMOw7qD/iVZkAtunOn7fatMUUIySNIwtgCsahhGoLkU7NR5Pwv50BlVHGobmRH319NlK2fRkk3n8OHyjDMM+BaqC13yB4q+R++ky/VC6DWIpZ9CqDejyruBOEHdCpZ9xFv7mAqvoNV5I+ONHhpPmpAMT3t+UlI+/sqGmlV5O0C4LB3UkY1ICR4Ng1wCDwNL9Q0VP+LhLgJ18PRKb7f7pJZ4i4DzNUqxhSrsR8Yisuf6a50pLgU9NtJzQ6LDSdh+lUk9UFpJRNEyNIcXLOxAJDKQ4ZScFyyCAiivzps/MKXAEfSZ7++0oHqTqWzklkxhYgBgjx4RgmyRahaZQCBZxY0b+NBxbOiekyqGi/ke/b/Ebd7fYFnO2Zf+1Iw7j4gOwxRAJSciCGN3fuX5GscuywNX/wBcxtt5I59KQdtVDuXKSOJFXPPFYwoVUYnHJyeQGoN/bZBoga7x9Xhb/fvoom79OkDbGMqWmVQVZqKuVz5LAAKUII5Nf40pZpCqK4+qdvtMLg6bNJt4rkTGaVAFa8gWzRGZqPttXAFmvNc6EGEwe0PJA0B9oJ/CxD6ilQblZQJXmGJZyDicWjLePOBxsEcffWzRIKJpB+VzTAH+plvWEzZu0YEcgZD2meMF2ZHY5W3PtUFfFXVXrCqdUrsIz+IN+sG3gmdt6r2pO2E23Ypt0K0QrgkhF+klQRSsfjlgaNGzxG2BCU4WoMxDrk9e+9Vno+2hnEUSqDG824klUtjwifpcL7lUA/nm/PjWaA6ANLoVXupy5xuA0Dz1XB6a2kqO0W4UMZEVB3FKrbIrWGAdgCzFWFAqovzrcJpFij81VY4B7djt4+m3hdMP6KjuMkyJGIiz5KQ7NUj8gZKlKo8miftzR4IskGNfBjWbcgLeBK+dj6LNIYliObmES0ZAoUM5AClitGyOPuTV6nkcYA5Lp49NuYusJjTpv3ok59hOqid45Apb/uMpIsH5J/I+fNaUtcPqIVG1KTvoaR4BNR+pJw5clGY42TGovAEL9IHi/wDYfbTCs4GVJ2CpObluBffn4yq219ZyRYh4Furu2BNxhAyhrVTiLsCjZ++qCuQRIXM74e14dlfzHheYtH7QN/6kil28yGIiWSQuHxQ42Rag0CAQLvzf4J0HVmuaRz8E9LBvp1GmZAHMiben9JdZ4O7ujGyJG0JWNWUjIkAcA3RsE+dYFsuiwiyJZVyUw4EnNJPK5VGPbbZ126BY2bEsAppnqOyrn4Jk4APwDWqhtM5R3pv5rldUxDTUcSQJjoPq1H/+UHf9GgEW4kW+GbAhvauOAxP3ssQOfA0r6TMriE9HF1jUpsd0m1zM38gAo3Wdh2JAouiiOL8+4X8fnUKjMjrLuw1bjMk8yPRMbDpe7YLgsgSU8GyFJ+L07KdQ6aFTrYnDNJzEEt9V3+YbhSzSBnKKy263hlxd/v4vRz1Bc7IcCgQGsMTBsdYXOndeeJY0xVhE+a3f3HFeD40GVi0ARojVwbaj3PmJEFX4/WymVnlhvJMa4NWbvn/bV/mRNwvPPwpwZDH7ypu/6vFNBCjDmMnKlokE3d+PGkdUY5oBXTSw1WlVc5uh0unfTm02TOWLHgilkIHHyfzWnotpEz91z42ri2tyx5hM7r0nAwVo5xk7XXwLPj+w0Th2m4Kmz4lVZ9L2aBTW9KE2UkUqPk8c3Vf7aT5bkV0j4mB/Jt0TZ+nt2F9lAWeL+fGi2jUAslqY7Cl31Ky/o3LiOUkhcmtPaRz7lKsfYa8kfvomn1StxR3Cn9d2+423Z7jJbLkjRgB1rii4UNx48nSukKtIsfMD9JTY9R3bARxmSRU92GHcA8i8SGH9R/zoBztk7qdL/wBW9k7P6m3MJjjmVG7biYXYJZgzAkowH/yE+PtfjWL3A3StoU3tlu65tPVmKxoyuFViWp8rvMhqYX3AWHuLc4C9biInC8j35fZE3/qKKeB4jaGWYHIgkRoCoyaic2pRyADRYc3oF4IRp0XMdPIeq1sPT23aCJpJMDLIwWTMLkgkVbCOP9ObXfFKCOdYMEIOrvDjAmP1+0rvvTCrDNMspCRKCFZATysZxZlalYmQKOCDi320CyBKdlfM4NI1/amdR6U0UkwQ8QhCWJCtTgVQuyfdRrxzpS2JhUbUDg2d59lvp77pkeWKSUjb1YBZsQ6smQHIACqVJ44r7cYZiJRdkaQCNVja9aeIwCUExwMJEWgpJFslsRbKCxI/BavOsHREomlmzFhueyudP3wSaJ54hkZRK8r2MlYf6QCKu3DAH9iNAGCJWqNlhDDtEd+it9Y9SbWRJUxaX3WmUS01JGgbMFWU5KzN7RllXGnL23CgzD1BBFud++7ru4k2Mx3bF4lWR1ZVUujKFEhtVdfcbKAoKB5+16MsM3SgV2ZbG08t4tbbqbr4Yf765l6S8V1kZRYNw8d4O6BhRxYix9jR5HJ/ydEEjRK5rXfyE+KeT1BuQQxlyICgZqrcKwYDkXQYA/20/FdzUThaJERHgT4Jzcep2MMSBR3EbJ3ZVIYAMFXGqIAY/VpjWMDmotwQD3En6ToL20vPl3ohHr17d4qKGSTNzGqBSpAUgJQx4F8Hk63F+kjmm+VPED5kAWmZnXXf9bKv0v8Ag9xNM7qCixof1FwACrTABGFMSAQRY5PGqt4b3E+Gq46xxFGmxoN5Ol5kyNtNvdcgh2cz7UOVNKI3EclZVFkLBqqf2XfP31opuy97Il+IpipYxc6f/tH2uoEnSqR3LFQkqx0RZ5BJJK2LAHj51E07E9YXa3EklrQJJaT3PNV+rekKetu6suCtTuLOTMq0fHuqwPPOqPw1/oXJQ+J/RNYQZOg5AT6TdSj0fcIseSFY5GXEk+wkmhdH7ivvqfDeI5Lr+ZouJgyQDteOiMibqSWdlW2AZZKAxA+kgXwPHGm/6Oc4jzUycPTpsaTaxHPmntj6rKRQqsebREFmPFqt4ixzxfn8aduIhoAGi56vw0OqPc50B2niYn7LLeqi6SxurBZAo4IY+2/Jbzd+db5iQQQmHw7I5rmm4mdvSE3N1DZzPtUSPHAgOaAvj5Pzzzp89NxaAFFtHFUmVXOMyLJGPewMNws8dyyP7JBwF5/48anmaZDhddBpVm5DSP0gXCrbv05CBAiWxZzk/wBwB/xqxoNsAuGnj6pL3OtAsPNSYvSsjwtOpUKGIxPnjURhyRmXa74ixlQUz0usN0CaKRUkOF/SwPAOtwXAgFEY6lUYXNExqEvHNuUyZWcgGi3kcfvpQag0VHMw74BA8EZeu7gACzx+DpuM8JfkqBMpzquzfaysgcEgD3RtwQwv/wB+NM4FphSpPbVbKf3Sbtf4hS5lIxgYnJzycsEJBrxyOLANaJBulaaZLTETf/fwh9I9Rttmk7kfu7QRVChKZQQrN4NiySfn5v4AdGqd9DOBlO5VXYesYnYmaJUCRnCyZCT7RgMkICHEe3j5N6IqA6qb8M4Rlv37qLv+o7abtGRZBhCqEQoiEMoAvkkOCcj4Ui9I5zTqrMpvYTl957nnzT77HZTdoNKqlYad0daPbWIklSt2QZQB5YoOedGGlKH1GyQN/v2FJ6p0TBYcDK7zLmsbRUQnJvIMQTQBIA4vSuaq06skyBbfv7pPpvfcdiLlXOZT2hTjRslqFCh5NcDQbJsE7ywfU49FQ6jtt1EhO4RmXcSky48MZEZlCFwpUG7IUX+3GiZi6RpYXQ06afuLeaBtesnbowhipXb6pbZlkCsvtZcAaVyaZfnx40ubLonNMVD9Rv05e6pyeuQxBMPbKoEUoyHgMWxp0rA2ARyaVfzbcXmFP5MxY9+RROlTbPdPt4mQDtRYMZRV44DNmDg445gIDwabmzRbldAS1eJSBdzO3XsfZT/5fspTGqcM4kf2TjiixSLGQHFiuIyJq78nS5WFOalZsk6W1HvbqiS+icvdDMWTNUDYWAWkEdFlNWt2aH9Jr41jS5FZuMvDhtPtPvskY/Sr+9jLH21jaRXB5cCIS+1GpvBUHjjIedDhdbKhxQsALzEcrxqpJ6ZMP/ikvFWoKTwwtTx9wCR+x0mV3JW41P8A/If4g7bbPI4RFLO30qByeL4H7c6UNJMBM57WtzONkLQTLmsivayy8RrLL1ayy6prwarnjWQN9VV2PqGaJJVU20pUmQm2GPgc39/7as2s5oPPmuSrgqVRzZ0E22v4IqeoXfsrMA0cL5qFUA2P71yeToisSRm2SuwTWhxpmC4Rc2undp6zljhliVFuaQu7V5B8iv8Ab++mGIgaXU3fDmucDmsABHhpdWJ+r7NSB+n7omBpLAyqlJX4AvXQatMei81mFxRE3sRvym4lROpQ7P8AhmeL/umQ4jLkLfyp/wBtQeKWQluq9Cg/FcYNqfxi9t/FQtvtme8ReIyNfYeTqAaTou99RrIzHVfQbH0i7rG5dQHrj5AJoa6G4YkAkrzavxRrHOaG3H4SrdA3SOwQMcBeSH4ur4/40nBqA2VhjcO9oL9+fNeXc7nbhC5btv7gD4b76OaoyJ0WNPD1y4NiR7Jl/UM002axggEkJXj86bjOc6QFIYGlSp5S6OqY6d6mxiaAxgBiST++mZXtlhTrfD5eKodoidZ9QRiQBI0elALfnRqVgDYSkw2BeWS5xF9EOHp+4lfOmZiGYM1tn2/qAPORHitLBV87AI7utbX1HJGzM0cbFpe6WIZWy5+VIArI0K0M5CzsOx4gFX9z6zjeJDNEztIxLxnlataILL7vpNe4AEkHTl4hRbhX5iAfP8aqTuOobJ1vtIWZ0DZRlDiAA7r2zgpJ5x/H3OklqsGVRv7/ALTDdD2k7bhklRCZB2Y45FIost8MFPhjQHC4sOa52VpQ41VkAj1Htr76lJdV9MJFHM6yse2EKBoyCQwc81kBwlg2BzoGnATsxJcQI1779lK6hC20lKozLnEpsgAlZEBI/wAErY+NIfpNlameK2XbKj01d5tSsskMhjgUkRyAgFZDRqwQVuiwo/mtEZm3SvNOp9IOu/gvdP8AV8jSIGVApZg5iRi5DF2oU45ykJBWmuueK1m1DK1TDANJGvXTuPJZ636nG5V0cSAHcF1vE+w4imsZZBVrhgDfPjWL5sVmYctIcI066xt7arWz6ntwu5UFIl3E4BARlZICSGxq0HBBxJ+D541g5t+v2QfSqEtOsD/+vv2Oqzuui7NkkkST6Eto4pUcIacg5PRdTSil5BY/gaxY0iURXqghpGvMET5DT9e+5PQEpcosi+GI7iFbAcotVleVFgR8A+fOhwTssMe0AEjlopvS+gysIzG7JLJG8qIAVJVPpOVj6iCB9q0GsMWN1WpXaHHMJAIE+Ou226A/UN7HG6s0wjkJjbNbBIGBXJgaIChaBv2j7aUl8XTtp0SQQBIvb10R+neoZomacxRurFUvEqA0a0tYke4KbN+fOmFRw+ojsKVTC03AMBgiT5H+0SH1IrSbbuCURbZVARXD+5BQYAha+bF/bRFUSJ0CV+EdlfBEu3gix1G6TjEZ28MYcKHncysR7gqhQhrnii5A++lEZQJ3uqOLxUc+JIaIG19fcDyW33Eb9yXFRdQ7eI17RVZMP/EG7Plm/GmkGXeQCnke3LTn/wDZx59B4n2Csz+gT3u1HOD+nkWZfnLEDgnzRP8A96ocNeAVzN+LDJmc3eLFfM7naKsMUgLZOzqwPj2kcj5+fn7ag5oDQfFegyq51VzNgAfXn6IMWzkZC6xuUXywUkD9zpQ1xEgKhqsa7KSJ5IXbPPB4Fnj4+/7aEFNmbzWdBFd0Vl7WQXa1ll0DRWWlNeDWsgb6qtH6jnWOONWAEZsHzz/fVhXcAANlxOwFFz3PcJlEg9TTrneJzFeKofivGiMQ4JXfDqJiNl6XqwmWKOUECPiwfi/trGoHAByzcMaTnPp6lV/TvqLb7VJgI8ixpCfNapTqsYDC5sThK1ctkjS/Q9FTh2u0KxykKC5F2fkmzxq4ayxXA6piQXUwTZSd70PblyVkCgkmv76k6iydV2UsbXDQC2UTZdekjp1ijIRCjeRZdsi1qynIkVxwAK0uY6qpot/jNz+FQX1mjKglhopkclxamaiSEda5INgk/WfsNbiDdD5Uj+JRemPtN60EJT3jPIEFfJzFFT7UBZhiObCnxY0Za5AtqUgT36d+6BJ6ZgbDFZVzWSQYurAqrkBQGAIbEqSSa8/OlyBN8w8e2vXw8D1SW79GlWKiZOGI9ykCgJTfGR8RH4+RoGknZjJEkJWf05uNvBNMxxRXEZANiQhypBAPgEE8jn8aXKWiVUVm1HBo/wA3SEm8mdZ5bUCRkWSgPPLKBxwBh8EeAOdCTcpw1gLWePfurU3rc5EpCACqiyxByDOzMQlKwZnJK1zQ0eJeykMKcv1G/du9E+/q/afxCsUZ0jKmOUormhhahWClR7fJtgS1HnTGo2UjcNVy8unf+eaD07pUch28W7XHNZZiEJ9+RjCMaJGRGRPjgC/scGiwKBqEBzqZnQeV18YNtnKUiF5OQgvzzxya+P21CJMBd+fKzM7ldV+j+k3nWJzIiq7qMecwrSdrIcY/UDwSPGnbTm5UqmKyEtAv7IU/Sd5tUkfJo1RljbCXzkpYcA8iv+f3oFr2rNq0apAiZ6JXbdbkiwASM4xGEh1yDIXL0QT9z5FfGhnIVDQa6bm5m3PRVIvW8uKrJGrYuXLKSrEkOL+QGHcJDAeQunFc7hc5wDb5Trz7C6nqGGVHjljd2llVsmxZiBgmGXFEop94AN19ydYVGm3NA4eowhwIsNpHM9bTsneu9M2sTTXCpaKJDijPH7iWLHyy8LiKvkjTvYwTbRQoV6zg0ZjckSYPL8yl9z6NTgI7qfgsFbMXGMwBWI/U+k88D76Bw4TM+Iu3APhIjW3XTUKbJ6Skodt0di+OPKke51Bs8UcCfN6T5c7LoHxCmD9Qi0+wMe4SvWNjLsZu0JGDdtC2JIrIXjweQNK8GmYBVaT2YlmZzRE7380v/NJh2gWDCE3GrKpA/wBuQfsdDO63RN8vSOYgfy1uVW6b6i7W2eNkJZ2JWuAFYqXHB+aqqNaqytlZBXJWwXErBwMAC/ORp3Kem9aCWWRmTBZITEeA/wDVl4NcfGm+YDjcKLfhr6bAGukzPK37XNhNsCu1GGTrKvdsEFgQbBoURdePjRbwiGwtUGLDqhOkGL9xZKydG9u6YIBiyhRdgZML+3gHQNKzrJ24u9IE7GesBIdb6SsBAWTM2QwxqiPz8jU6lIM0K6MLinVhJbA2vzWE6HMYe8AMP3F/40BRdlzJjjKQq8Im6Vm2boaYV/caUsI1VW1WOEgoaxkgn4HnQi0py4TC9oLL2ssu6KC6BrLLbMTQJJA8C9G6UAC4XQT99FaAv//Z">
            <a:hlinkClick r:id="rId3"/>
          </p:cNvPr>
          <p:cNvSpPr>
            <a:spLocks noChangeAspect="1" noChangeArrowheads="1"/>
          </p:cNvSpPr>
          <p:nvPr/>
        </p:nvSpPr>
        <p:spPr bwMode="auto">
          <a:xfrm>
            <a:off x="57150" y="-1576388"/>
            <a:ext cx="4962525" cy="32956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2" name="Picture 4" descr="http://sacsconsult.com.au/wp-content/uploads/2015/09/2015-09-02-Why-is-everything-code.jpg">
            <a:hlinkClick r:id="rId3"/>
          </p:cNvPr>
          <p:cNvPicPr>
            <a:picLocks noChangeAspect="1" noChangeArrowheads="1"/>
          </p:cNvPicPr>
          <p:nvPr/>
        </p:nvPicPr>
        <p:blipFill>
          <a:blip r:embed="rId4" cstate="print"/>
          <a:srcRect/>
          <a:stretch>
            <a:fillRect/>
          </a:stretch>
        </p:blipFill>
        <p:spPr bwMode="auto">
          <a:xfrm>
            <a:off x="971600" y="3861048"/>
            <a:ext cx="7127377" cy="28803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8"/>
          </a:xfrm>
        </p:spPr>
        <p:txBody>
          <a:bodyPr>
            <a:normAutofit fontScale="90000"/>
          </a:bodyPr>
          <a:lstStyle/>
          <a:p>
            <a:r>
              <a:rPr lang="en-GB" b="1" dirty="0" smtClean="0">
                <a:solidFill>
                  <a:schemeClr val="accent1">
                    <a:lumMod val="50000"/>
                  </a:schemeClr>
                </a:solidFill>
                <a:latin typeface="Century Gothic" pitchFamily="34" charset="0"/>
              </a:rPr>
              <a:t>People with dyslexia can be...</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395536" y="5517232"/>
            <a:ext cx="8352928" cy="1008112"/>
          </a:xfrm>
        </p:spPr>
        <p:txBody>
          <a:bodyPr/>
          <a:lstStyle/>
          <a:p>
            <a:r>
              <a:rPr lang="en-GB" b="1" dirty="0" smtClean="0">
                <a:solidFill>
                  <a:schemeClr val="accent1">
                    <a:lumMod val="50000"/>
                  </a:schemeClr>
                </a:solidFill>
                <a:latin typeface="Century Gothic" pitchFamily="34" charset="0"/>
              </a:rPr>
              <a:t>Good at having new ideas</a:t>
            </a:r>
            <a:endParaRPr lang="en-GB" b="1" dirty="0">
              <a:solidFill>
                <a:schemeClr val="accent1">
                  <a:lumMod val="50000"/>
                </a:schemeClr>
              </a:solidFill>
              <a:latin typeface="Century Gothic" pitchFamily="34" charset="0"/>
            </a:endParaRPr>
          </a:p>
        </p:txBody>
      </p:sp>
      <p:sp>
        <p:nvSpPr>
          <p:cNvPr id="2355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57150" y="-1470025"/>
            <a:ext cx="3000375" cy="30765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6" name="AutoShape 4" descr="data:image/jpeg;base64,/9j/4AAQSkZJRgABAQAAAQABAAD/2wCEAAkGBxQSEhQUExQVFRUXFBcZGBgYFBgYFxoaFhcXGhcYFxUYHCggGholHBcUITEhJSkrLi4uGCAzODMsNygtLisBCgoKDg0OGxAQGywkICQsLCwsNC00LDQsLDQsLCwsNCwsLywsLC4sLCwsLCwsLCwsLSwsNC8sLCwsLCwsNDQsLP/AABEIAPgAywMBEQACEQEDEQH/xAAcAAABBQEBAQAAAAAAAAAAAAAAAgMEBQYHAQj/xABEEAACAQIDBQUEBwYEBQUAAAABAgMAEQQSIQUGMUFRE2FxgZEiMqGxBxRCUmLB0SNykrLh8BUkQ4IzU6LC8Qg0VGNz/8QAGwEBAAIDAQEAAAAAAAAAAAAAAAMEAQIFBgf/xAA4EQACAQMBAwsDAwQDAQEBAAAAAQIDBBExBRIhEyJBUWFxgZGhsfAywdEUI+EGQlLxM2JyQ7IW/9oADAMBAAIRAxEAPwDuNAFAFAFAFAFAFAFAFAFAFAFAR8ZjUiF3a3Qcz4CtowcnwI6lWFNZkykl29I//BjsPvNr/QfGp+RjH62UZXlSf/HHzI5OIb3piPDT5AVneprREf78tZHgglHCd7+LfrTlIf4mNyotJv1/ItMXik+0HHQ2/ofjT9qXYbKpcQ6ck7CbwqTllUxnrxH6itZUHjMXknp30W8TWC6Vri41BquXk8ntAFAFAFAFAFAFAFAFAFAFAFAFAFAFAFAFAFAQdrbRECXOrHRR1/pUlOm5vBBcV1Sjnp6DPxwGRjJLqx4DkB4flU8qiit2Bz403N79TUmgVATnoWhnB7kNBgTahgbmhVxZhf8Avka2jJx0NZQUlhjeCxrYZsrXaInzXw/SpXFVVlamlOrK3eHxi/Q1CsCARqDqKqHUTyso9oZCgCgCgCgCgCgCgCgCgCgCgCgIs2MytYjS1cG923G0uuSnHMcLL6c9nWsYJY096OSRHIGFwb117e5pXEN+lLK+a9RG01qKqcweMwAJPAUMN44mTWUzytI3ujRR06fr4mrc/wBuKijkqXLVHN6LQtZVjCixJb+73FV+JbkobvDURFFQwokpIKxklUBRgpkzuDMkNMmjiRXW1bETWBuWMMCDwNZTaeUayipLDHN28WQWgY+7cr4cx8j5mpK8U0pozZ1Gm6UujQv6rHQCgESShRcm1V7m7o20N+rLC9+5dJlRb0E4ecOLjrUNhtCnewc4LGHjjqZlFx1HavGoUAUAUAUAUAUAUAUB4yg8Reo6tGnVju1Iprt4mU2tCOcIAbqSp+HpXJexaVOfKW0nTl2cU+9PXuN+Ub4PiPITzt4j9OVdKjKsubVS71o/B8V6rtNHjoIO8E2WB+8Zf4jY/C9XaKzNFW7lu0n5ELd6AWX93N5n/wA1ms8yZDaQ4IXJq5ta1+VaGz4yZMgSsMmiiYqVqTJCrUMjM0dZNJIr50rZFeSILvZh0Onny/Ot0spkDeGhhmyYiJ+pAPnofgfhUsOdTcSJvcrRkayqh1xpyx90W7z+QqjWncz5tBJf9pfaOr8ceJsklqNjBi92JY9/D0qlDYVGU+UuJOpLt08l0dmcG3KvRcB9VA4C1delRp0o7tOKS7OBo23qKqQwFAFAFAFAFAFAFAJc2BPdUdafJ05TSzhN+RlcWRF2gD9k+Wtecpf1LCetKXhx/BK6PaPJiQfsv/DXSo7WhU/+VRd8X9smjp46UPK1+vpXRhUU9E/FNe5q0Ve8y3gbuZT8bfnVq3+sp3qzRfgN7Cf3e9B+VYqLi+81tXp3AFsxHQn51qZxhsn4etWWIDUTHtbXN/azAk5cumSw4cxr3NVSDfK4y88c9WOj53l2SXJ5x1Y689PzuHMPiSzsLDKLjncEG2p4a66dw61vTquc2uhfPn8mk6ajBPpZJfhU5AyvxFbIrzKfaBsFP4h+dT0tX3FOtou8RjBeSFerj+Za2pcIyZrV4zgu01tVDriGkA4mq9W6o0vrkkZUWxo4xPvfA1Qnt2wjrU8k/wAG/JS6gTGKSAL691Yo7cta1WNKnlt9n5DpSSyyRXYIwoAoAoAoAoAoAoAoApjAA1htJZYErIDw17+XrUNK5p1f+N5XWtPPR+GTLTWoxtLD9pE6cyuniNR8QKtU5bskyGtDfpuJntjYggDqhtbu/u48qmrR53ec+2nw7i1xXvBhwYX/AFqFFueuV0iZtopEAXNr8LC59KzGDloZ5RR1JGDyyr2lz7XAgkWXkunx771W5F5bnr7Lq4fMl3llhKGnv2ipZFguxNoydfwk8+8H5+OiEHGWIrKfp/HzuSmpRzJ4a9RSYxJFzIwYdRU7i4vDK++muBExD1lEEmVk65mUchqfyqWL3U2Vprekl4hs5O0xQPKMfLT5n4VtLm0u8xRXKXGehGpqqdU8DXrSFSM87rzj07xgCoPKkqUJfUkzOWIEKg3Ci/hUEbG2hNTjTimulJIzvPTI5Vo1CgCgCgCgCgCgCgCgIuInYNlVdetcDaO0byFf9Pb08trKev4Sw+tksIRay2EeGJ1c5j05elbW+yalR797Nzf+P9q8OCfkl2BzS4R4EoV3EklhEQVkGZ21hTDJ2yj2GPtDoTx9ePjVqm1OO49TmXNN0p8pHR6jsOIDLobjiO41E4tPDN4zUo8BrHYQTKASQRe3nyPoK2hNwZlreJOwph2CW0sDfxub/GsVlz2S0pc1CN4rPAbm2UhvHlb41mi8TMVXmI3snDdihBNyxue7ThSrPfZrBbqHZWvWiNW8kHEzZPZXV2Pnc8/0FTQjvcXoivUnu82OrL3Yuz+xSx99tW/IeX61FVqb77C/bUOShx1epYVEWBuSIN49RofWqlzZ0q/GXCXQ1wkvH7aGyk0R3aRPxj41xq1TaVjx/wCWHdzl3498PtwSJQl2Mew0+cXtaups3aEb2k6kYtYeP9fEaThuvA9XQNAoAoAoAoAoAoAoAoAoAoAoAoBLoCCCLg6EGieDDSawzNbR2a2HJkiuU+0p5f07+VW4zVTmy1OZWoSo8+GnSKgmDi4/8d1RSi4vDNoTUllDGzmytInR7jwbWtqnFJmYvB7tV7qq/edR8b/lSlq31IzJksmowQ5J2d+ziF25nkOtTRgkt6ehDKcpS3KepcbJ2OIvaY5pDz5Drb9ajqVXLgtC3b2qp858WWlQlsKAKAKA8ArWMIx4RWAe1sAoAoAoAoAoAoAoDDYsT7Sx80CTywYLCZFkMLFJJp2Gcp2w9pURSlwLase6wE3aezGwEUmKw02IYRRtI8E07zRyqilmAaYs8b2BsykC9rhhQGpikDKGHAgEeYvQC6AKAKA8IoDLY6D6vPYaRyagdD08j8DVtPlIdqOTUhyNXhoxDezOPxoR5rr8q11p9xL0hidZYh0zMfSwrEeEGw9Re0J8iacToKUo70iOtPdjwLjYmzhCmvvtqx6dF8q0q1N99hctaHJR46vUsqiLIUAUAUAUAUAUAUAUAUAUAUAUBUb1bY+qYWSULnfRYk5vLIQsSDxYr5XPKgMdu1u1tPZjv2LQ4yGfLLMsshikGJYATOjrGwKsQDqDy4WJYDRbz4hpljwNgJcUGEgViwTDrl+sNmsNSGEa/ikB5GgNKosLDQUB7QBQBQBQHN9+97ULrFBZmjd1kzKwsRlAym4uL5vQVJCo4aENahGqlvdBSNvbO5U5cPdTcakfN6wptLA5CI8u8mKLZhHATa1wTw4/fpvvGByERabfxLzQJKkQVpkXQH7TKD9o8qzGo46Gk7WEsZzwOtVGWQoAoAoAoAoAoAoAoAoAoDy9Ae0AlHDC4II6g34caAyrj67tIDjBgNT0bFypoO/somv4zfhoDT4vEpEjySMFRFLMx4BVFyT3ACgKPdPDM+fGzKVlxIUhG96KBb9jERyazM7D70jDkKA0NAFAFAFAFAcf39mc4mzTwyhZHyqFAMYOX2ZDbXSw1J4HhQFL2bH/AEom/dYD5NQCHgHOCQd6kn5g0A2GUMlmlSzgkniuo9pbEajjy4UB3fZbhoYirmQGNCHbRmBUWZhYanjQEqgCgCgCgCgCgCgCgKvbe2lw5jQI8s0pIiiTLmbKLsxLEKqKCLsTpccSQCBUbW3reODEBojBikgeSJJCGje1gHSRDZ1VmXMujC/CxBIEiPcrCdmBInaTW1xLH/MlvvrP76G9yApAXgABpQGPfaLyYqTCYvPi/qmWNIFVf85NLnkR5gSEyRwdjmzWQOzHX2RQDeN2hPsqcOcJHEZiFSHC37CZnGVImU2C4pJOzPaAKHjZ9CUFgNnu/u2+GiTLMRMbtiCRnjmlkYvI5S4s2ZmAKkaZQcwUAAI21/nMSmDGsUWWbF9DreCD/cwzsPuoAdHoDT0AUAUAUAUAUBz36R9hFngeDDFyTIZTHHq3uWzlRx97U99AYTaEQhbLLA8TEXAZiptci9mHC4PpQEQYpR7pcf7/ANAKAusNsPHNJH+ymBDrZnjYqpuPaNwdBxPhQHZ8CjrGglYO4UBmC5QTbUheVAP0AUAUAUAUBTzby4dJDGX1BsTlOUG9iCf7Fb8nLGS5Gwryhvpfktwa0KZ7QGdxmm1cL0OCxY8xNgzp60BTfTHhycFHIvvRYmI37pSYWHmJflQG7oDD7pYWI7X2vJYGYPh0v9pY2w8Z06BmXXrkHSgNXtjZceKiaKUHK1iCDZlYG6ujDVXUgEEcCKApdm7fbDrLDjmAlw8TSdpayzwIP+Oo5MNA6D3WOmjLQErczBNHhleUWnnJnmvqQ8vtZCeiLkjHdGKAvaAKAKAKAKAKAKAyO/e6iY4IwlWKVAQC3uspscra3FjqD3nStXKK1ZsoSeiM5uz9HqxzLJiMRC6oQwjQ3DEcMxa2gOtra2rCqQfSjZ0ai1i/I6grA8Na2TyaNNantZMBQBQBQBQBQGExe58xlbKVKFicxOoBPMcz86sKqsHfp7TpKmsp5S0NxDHlUKOAAHoLVXODJ7zbF0MGZ2rMo2rgFze0cPjBl/CThjc+afPpQFvt3Z4xEDxsAQcrWPVHV1/6lFAT6A5zh4JVx+0sThhnmhxEYki4dvC+Fw5KA8BIpQshPPMugckAbnZG1I8TEssTXU3BBFmVhoyOp1VwdCp1BoCFvZu5HjoOzewdTmicrmyPbiV+0hF1ZeDKSO+gHd3trHEI4kXs54X7OZAbhXCq10b7SMrIynowvYggAWtAFAFAFAUu0N5YozlS8z9E1A/efgK5t1tW3t9Xl9h0aGzKtRb0+au37LUqZds4mTgUhHRRnbzZtPQV5+4/qKrLhSWPnzoLsbO1p65k+3gvJcfUivCz+/JK/jI1v4VsPhXLq7Suqms2TKpCH0Riu5L3fESuzkH2F/hFU3Um+lmXcz/yYr/D0+4v8IpykutmP1M/8n5guCUe6Mp6rdT6rat4XNWHGMmg7iT1ee/j7j8eInT3Jn8Gs4/6hf410KO2run/AHZ7yOUKE/qgvDh7cPQm4beORdJo8w+9Hx842/InwrtW39RQlwrRx3Feps6nLjSljsl+V90XuCx0cy5o3DDnbiO4g6g9xr0FKvTqx3oPKOZWoVKLxNY+dHWSalIhMjhQSxAAFySbADvNDKTbwjPY/Y00mLSZJB2YKH3jcAWuFA0IP5mpFJKODo0rqlC3dOUePH54GjqM5pQbz7wHDZVRQzsL+1ewHDgDqSb+lSQhvHQsrJV8yk8JEGDfdcozxHNzykW8r1s6JPLZMs82XAgJsxsXisXioXVMRhsWkULsMymOKBe0hdQQQjPPPe1jfIdcoqE5BaY3BbQxUbQyPBg1YWaSCR5pSDxCZ40ER/F7R1NrGxoB2PC7SRcgnwsttBLJDIslurxo+V27wUB6CgMwmz8XgcROYMWmLxOJZHkjOCZspUZVJZMQqQpl0Gc6hdMxoCl2FsfbMm0sbOmKgTIyI5yE4eV8isYwgsT2YbL2hs1xa+psB1XY0eICf5p4Xk/+mNo1A6e27Env08KAqt2HD4vabLa31qNL9WTCwBvS4HlQGkoAoCDtba0eHXNI3go1ZvAfnwqvcXNOhHem/wAss21pVuJbsF3voRk8ZjpsV75MUR/01OrD8bcfKvIX+2qlbMIcF88/Y7lKhRtfo50ut9HchJCRLc2VR/fDma4iUqkutjM6ssLiwwO0IpTlVtehFr+HWtqlGcFloxWoVaa3pLgWaxVDkpOY4Iqxk0cz3sqZMb54YqZMqY20VZySKZBxc8cfvsFPTn6VJCnKf0os0oVKn0rI0gDESRtZhwdDr4HqO41NRr1raeYNpkrbjzKi4dT+eqLnZ+8WUhMRYchKNFPc4+we/h4V63Z+3IVuZW4P0+fOBz6+zt5b1Dj2dPh1+/eXuKw6yoUcZlYai/5ivQJ44o5kJypyUo8GiP8AWkikiw4VhmU5bL7ICDgT5f3es4bWSTk51ISqt6Pj18Sqkixn124J7DMOYyZbC4y3vmvfXr3Vtzd3tLala/psP6/XP4+ak/bew48TlzEqy8GFr2PEG/EViM3EgtrudDO7xTGIN1cMqgFCxHMsbnxtYUdSRvLaNdvKeCv3YhMGP2jCRZZZI8VGfvCVBHKPFXi9HXrWhRNXQHjC4I+XGgKXeLEnCYRzh1XtCVjiB90zTyLHGXPE+24LHidaAm7E2YuGgjhUk5Rqx952Ju8jHmzMWYnqxoBjeXbS4SAyEZ3JCRRg+1LK+kca95PPkATyoBO6myThcKkbkNKc0kzfemlYvK3hmY27gKAt6ArNu7ZTDJc+07aIg4sfyHfVS7u4W0N6WvQi5ZWc7meFwS1fUY+KF5HM0xzSHlyUcgB3f31rwd5ezuJtt/Pwd+U4U4clS4RXqWCrYXPCqRTcs8EZ5MNJjZSV0jU2ueAHhzY8a6G9C3hh6nUlVp2VNKXGT9f4J0+6pUXiku41AItqOhHCoo3qbxJcCrDaqk8VI8H88R7C7bkFonibtrgdx6sbd2umnhWsraD58Zc0jqWNN5qwmtzX+P8AfE0dUTkBQBQFDi94AC0aRsZgzKFtpcEgHvFtbVcha6Sb5up1KWz20pyklDCefsV8e7U0t3lcKx14Zj52IA8r1M7unDmwXAtS2nRpYhTjlLwIqxyYOUB9UbiRwI6jvHSpG43EOGqJ9+neUsx1Xmv4ZoJYwR1B9K5xzYzaYvZW1ThSEe7QE2B4mL9U+Vel2TthxxSradDMXNqrpb0OE/8A9fz7mxRgQCCCCLgjgQeYNeuTTWUcBpp4Z7WTAUAUBht6cViv8Tg+qhW7DBzTPGQM06vLEhhVj7jewGU8MwAOlAanYm2YcXGJIHDLexHBkYcUkQ6o45g60BYUBRb4B1iilRGkEOIildFXMzRglXKqNSyhu0AGp7Ow40BWbe+kfBYWBpi0kltAqwyC7HgpZlCr5kcDxoCTu9sZ5JEx2Ms2IKfsowbxYZHAukf3pCLZpeJ4Cy6UBp6AhbX2kmHiMj8tAObE8AKguLiNCm5y/wBli1tp3FRQj/pdZhsJnmczy6s3u9FHKw5Dp/WvA393OvUeX86vA9LV3KMFRp6LXtLONK55RlIj7Zv2YRfekYIPP3vKwNTW+N7eei4klrjlN+WkVkWZUgjVAbKunex5nzqJ79abYUJ16jm1xfoRztGwzNHIq/eKaetWZbOrxjvNcPH8EqoZe6pRb6s8S0wWNDAa3U8DVJxcXhlGvb7vRhk+sFMKA8JoZK7F41Vu2i8i1tT3da2ipS5qLtG3lLm69nQQY9soT75HQm4BqV29RLOC3Kykl9KLGaNZ4zG/MaHv5MO+o6dRwlvIoxcreaqQ+dhA2STkMb+9E2Q+A90+FvlU9dLe3lo+Jaucb6qR0ks/keljqE1hLA5u3tAwSCBz+zc/sifst9zwPLv8a9bsTaWf2aj7vnb7mt/bqvT5aC5y+rtXX+TY16g4AUAUBkd8s+Fnw+0URnSJXixKqLv2EhVu0UcT2borEDkW8aAknYOExZ+t4aRo5JV/9xhZchccs4F0kI/GptagKXFnDQEpjMbtKUdHixCR+IfDQJm82I0oCok3qxF+z2S2LxZOgGJwjGJO5sVI0TjxfOe+gEbX2e+Ntg5pkxWPkKiYxj9hgICby5FsVEpUFAW9s5uSigOrogAAHACw8qAVQHPt4MZ9bxOQH9lFceJ+0fM6DuFeP2zfb092Oi4Lv6WeqsaP6S2339Uvi/JMjWvNFaTJKLWGQSYzMl3zclWw8X970UD+KtnLEMdf2N6b5m71vPlp6v0Hdg7P7Vu2YX1PZ34KoPvW6k3r2ew9nRp0lVmuL0/JDf3Lh+xB/wDrtfV3I0bYIEcf09K9C+JyFw4oym1tn/VZA6i0TmzAcFJ4MOg/vpXktubMjFcrTXD2/h+537O5dzB05/WuKfWurvLHCyXHeK8mVK0d2Q/QhIuPlyr05nwFZSzwRZt4b0sjOw9lGY9tINP9NTwUcmI5seNe32PsqNOCqVFlvT8/gzfXfJ/sUn/6fW+ruRfzbODKQbMCOBGhrvyhGS3ZLKOTCcoS3ovDMv2Rw83Z65SMyX4ix9pL93yNeE23s9W1Xeho/nzwO7Cp+po771XCX2ZIkhtNnHCRbHxXVT6Zh5CuSpZhu9RFGeaW4/7Xnz19cBItamYsgY7DB1I4dD0I4Gt6dR05KSLdGq4Syabdnahni9r/AIiHK/iODefzvX0TZ92rmipdK1/PicjaFqqFXm/TLivx4FvV4oBQBQHIvpIi/wACVcbs5zCZpwkmH0bDNdJGLiPijXVR7JH6gZzA/T/iAv7bCQu3VHeMejZ/nQHQtm7Mxm1YIp8Vi3ggmjSRcPhP2ZysAwEuIa7tcEAhcooDW7C2Fh8FEIsNEsScTbix4ZnY6s2g1JJoCxoCq3m2j2GHdgbMfZX95ufkLnyqpfV+RouS10Rd2fb8vXUXpq+5fnQxmw8PljvzbXy5fr5188uJ708dR6G8qb08dRbxioDnSZJjFashkyLthssZtxsfU2APxrejHfqRj2k9msz4/OksNt7XTZ2ED5czeykaDTMxGgvyAAJPhX1i1tt5qmuCS9jz11cYzUlq37mDO8e0mbP9YVSTcRiJCg/Dcgm3r411v01BLG76nBe1Km9w+3z1NbsXbY2jh5YJVCYhU9pR7p+7In4b205Hyrk7Rsf23HVS0O7s2/TnGotU+InYUxZFvxtY+Km1fJ60Nyo4no76CjJ46/ctqiOcVG00MjpGPtyKvkNW+ANX9mUOWuYwOjby5Km6nUm/HREfeveuRJPqmCAzrYSSFcwUkXCIvN+Z0NuHh9ZtrWLjv1NOhHj7y+5N7seLKHBb343DOHmk+sRfbUoqsBzZCoGo79PmLM7SlNYisMp0NpycsSNtvCySRwToQVLKQw5rILA+d19K8b/UNDNq86xZ67Zk8ylFaOOfLj+QRbqvcK8CbSeJsbkFZRJFkWQVsWIsjbNxPYYtG4JL7DdL/ZPrb4139hXTp1dx6Ph56epPcU+XtZLphxX3+dxu69seZCgCgOSf+pFP8hhzyGKA9YpLfI0B870B9h/R7IG2XgSP/iQDzWNQfiDQGgoAoDC7/wA5eaKEHgLnxc2HoB8a85tytiSj1LJ6XYkFClOq/mP9i4ltoK8b2ms3kkxihXkySgrUgkQ9ur+z/vqDU1r/AM0e8s2L/c+dpV/ScScRgkPuhZmHewyD4D519ksFzZPuPF7Wk1TS+dByLdn6Q2we0pMRKjSx5XjEYa2QZhZlB0zezY9cxqlWqynJ5LtpbQpU44XHGvSbPcveAz4nC4sKEaXESRsoOmWRmGW/MD2T4ir6fKWzz0L2OdSjyN7KK0fHzN7s9Mssqjgs0lvC9/zr5FtWG7dTXb9z3Nw96jCXXGJa1zjnkDDMPraE/ZWVvRQPkTXoP6cindeBcq8LOT/8nKhvwdmvFieyEzTtM7gtlPtm5Iaxs12HI6XHO9fTb57sVBfMHi7GPKXM6j6Pv8fmZzc3bkmIxmIzaJMZZez4qjM+Yhb8B7RFQ2c5b270G21qUFTVRLjk7NseUnY+GDcc6qvgsxy/9K1xv6lajRqduPyeh2Em5Rb6Iy9mi9iHsjwFfMSxN85jbitkbxZFkFbFiJVbZjvGSOK2YeX9L1Nby3aiZftJYqLPTwNzsnF9rDHJ95AT421+N6+k29TlKUZ9aPN3NLkq0odTJdTEAUBz36d9nGbZMjAXMMkcvDWwJRj5K5PgDQHy9QHff/T/AL5o0P8Ah8rWkQs0F/tofaZB1ZTmNuh/CaA7NQBQHONqv2m0JDyVrfwKB/NXittVM1Z+CPXW0eTsIrr+7z7Fkgrz5SkSUrDIJEhK1IJDe04M8Trzym3pW0Jbskze1qblVPtKzfTCNisFBioxmeH2yo4lSLTKO8Wv/tNfXNk3UZxTekl6/wC+Bw9r2bzKHU35fMM5LvRuwmMMMmFWGKyWkN2u7FiTIQLjNrw08eFrdWybk2mcmhtPkoKFSLyljh0/PE1X0f7EH1nDQRXZMOTLI/4hfKPEueHQHpU1VKjQcevh+TFnv17h1pL58+5utjnMZJPvSO3qxt8BXxzaNTfuZy7T3V5zVGHUkvJFpVIoEEsExUDHgxKH/eth8QPWu3sGsqd0k+nh88S5Fcpa1I9XHyf4OT717uqS+DmPZtG5aFyNChJykdQRoRfiO6vq84K5pqS/0zwk5Ts67kllPVHu7uzOyiXBwLHNiGdiJFjAkAcAEPICbRiwOvQVilbxoJzkzM61W9koqOI5z87PA6pj8CIkweEQ3EYDE/8A5rbMfEkmvD/1PdZhjpk2z2ey4KjRnPqSivH/AEWArwxGNPWUSRIslbIniQ8QlwR1BHrWyeGmWqbw0y33Dlvhbfdkdfk3/dX0HZE962S6m/z9yjtqOLnPWk/t9jRV0zkhQDGPwaTRSRSDMkiMjDqrAgj0NAfHG9OxGwWLnwz6mJyAfvLxRvNSp86AgYTEvE6yRsUdGDKwNiGU3BB63oDvu5H03QyhYtoDsZNB2qgmJjw9pRqhPmOOooDrGBx0cyB4ZEkQ8GRgynzU2oDnMBvi5j+OX+evAbTfPn/6f3PZTWLSC7I+xdR1yTmyJMdYZBIkJWpDIdrBERdmSvAZY0UMhbOpJ0Ut7yn5gDrXobDbTtbdway+j584lq4VOvGFSbw0sPtxoynxG62GLtIyIpbUhFIXyUkgelYq/wBVbRnwjPC7Me+vqVYWVs+KpJ9/H00LDZGBXDqy4duzDakBF1NrXva/xqD/APo79vnzz34JeRpU/wD5pd2USsBhuzQJpYDj18a5E5bzybV6vKzc+sk1qQEfFYUSWzciCLcbjhrUlOpKnLejqTUqzp5x08BjHQIxBkDORwJYm1+NulTT2ldVNZt+LJKSeqSXgjzZsCRMWhsjH3vZBDAcAefxqxb7avKDS3211PLX8eBrVpxfGUU+1cGPwxsZJJJCC7WAtwCDgB8b1Hf307upvyFSceTjThovV/NCTVErjL1kkiRpK2RYiRXrLLESZuAf2cw6TH5D9K93sN/sPv8AsiDbf1wf/X7mqrtHECgCgOb/AExfR9/iMQngA+tRKbD/AJqcezv94G5U95HO4A+Z5YypKsCrAkEEWII0IIPA0AigH8HjJImzRSPG33kYq3qpvQHeNz8QXETkkl4VJJNySVUkknieNeA2lHEprqk/dns5vetIPsj7GwSuScyRISsMgkSErUhkPVgiGcXiViQuxsB8T0Hea3hBzeES0qUqs1COpSYbbHbyZVCp0zubnwAFr916lna8nHOc9x1aln+np70m33LT1LuGDLVXDepzKlXeWEP1sQBQBQDcsQbjWu70okhUcRmS0QzEE+aj+Yito03J4ySpyqvdX3+yY7h8Qri6ngbG4III4gg6g1tKLi8MiqU5U3iQ7WpGMvWUSxIslbIniRpKyyxEmfR9rFKesp/lX9a95sRYovv+yINucKsF/wBfuzVV2TiBQBQBQHPPpH+iyDaV5oiIMVb37exJbgJVHPlnGtuN7AUB89bzbqYvZ75MTCya2V+MbcfdkGh0F7ceoFAUlAdm+jvGZsPhmPK6HyJUfC1eL2vSxWqLr4/c9fZS5WxXdjyZ0dK88UpElDRleRIQ1qQyHxWpEZvfhmWEyBc6xI8hS9sxGUAXHDi2vfXQ2buOtGM+lpeHSdCxq8nGbj9TXDyb+yKrdTerA7XQRZRh8QvuxkjMbD/SewDj8Nr6cOdfQa9nQrwUJLGNMdBx7e9ubeo5xlvZ1T6fnYXrJi8PpYToPHOB4cfnXlrz+nqkedDiuz8fg6sLixutf25en49hUW8sXB1eNuYIvb01+FcOpZVYPH8Estl1cZptSXZ8x6kxdswH/VX4j4GoeQqdRXdjcL+xjU+34F+3m7lBPx4VmNtUfQbw2dcS/tx3keDac2INoECLzkfW3gOBPdrXWsdiVLh56Ovo/kzXpW1ms15b0v8AFffs8uwa3gwcUUR7VmkmcexnbXQjMUQaBRceoHOvQXGzrSztpYWXon2kezry4r3MYwShBcWkujtb4vqLXZeF7NBfiVS/iqAfl8BXhqs96Xn7mtzV5Sbxpl48XklmoyuMOa2JYkaQ1sTxIGPkyox6Kf6VvBZmkXKEd6aXaXm4kOXCA/edm+OX/tr6BsmG7bJ9bb+32Obtme9dNdSS+/3NDXSOUFAFAFAFAM4vCpKjJIiujCzK6hlI6FToaA5rvL9COBxBLYdnwrG+ijPHc8+zY3HgGA7qAosFuPPsqMpJIksbSXR1zAg5RcMpHs+7cWJ5157bVHnRqdGnz50HpdhVk4SpPv8At87zY4OfOqt1Hx5/GvGyjuycTNaG5JxJkZrUqyRJjNakMkPoawQtHk8IdWVhoykHwNZjJxeUZhNwkpLo4ny9vnsJ8DimUXC5iYyNLWPAdCDbyINfSNnXiuaKl0rUjvbdUpqUfplxX48Dd7hfTLJDlh2iDPFoBMNZk/f/AOYO/wB7j73CugngouKep27CLh8ZEssTxzRMPZbR17x3EcCOIrElGaxNJ95iG/Teacmu5kaXdSE/6a+TMvwBFVpWFpLWHuvZluO0r6GlTzw/dCsPutCpuI18yzfBiRSFja03mMF48ffIqbQvaixKp5YXskV2+m+eE2THeQ55iv7OFSMx6Ej7CX+0ehtc6VbcimoJcXqYH6PpJ9oYh8bijdnNwPspFGTkRByXMT42ubkmvI/1BdceTXR7v+Dv2kf09pKo9Z8F3fM+h1KvJFEQ5rJskR5DWUTRRGkNbFiKKbbkhyhBqzsAB4f1tVq0puc+HzJ0bOK3nN6I6Ds7C9lFHGPsoB5gan1r6PRp8nTjDqR5WvV5WrKfW2yTUhEFAFAFAFAFAFAV+3dn9vA8fMi69zDVfjp51XuqHLUnDy7y1Z3HIVoz6OnuOfbBxFiYzpzF/iP776+fXdNrneDPVXtPKU0X0ZqmcqSJCGsMhkiQjVqQyQ6KwRnPfpW3aGJjDDRj7p6Oo0v3Munleu3se9dCfHTp7v4OjQpq6t5UH9UeMfnzU4BPCyMVYEMpIIPEEV7yMlJKUdGcGUXCTjJYaJ+xd4MTg2zYaeSI3uQjEKf3k91vMGtjU2+F+m7aaKAxgkI+08VmPjkZR6AUAja3017TmQophgvxaKMhvIyM1vEWNAYfCRSYvEKrMzySP7TMSzfiYk6mwBPlUVeqqVNzfQTUKLrVI010s+l9ysAsWHGUWBsF/dQZVHzr5vfVXUq5fxs7W0pJTVKOkVj54YL+qZzhp2rJJFEaRq2RPFEaRqyTxRE3bw31nF9p/pxa+euT43byr02xLTM1J6R4vv6PnYWL+p+mtdz+6Xx/g6BXrzywUAUAUAUAUAUAUAUBzvfLZhgnEyaK5v4PzHnx9a8tte03J76+mXv84nq9lXKr0eSnrH1X8aeQ/gsSHUMP/B5ivKzg4S3WR1qThJxZNRq1KskPo1akMkPo1YIZIa2ngxNGyHmND0I4Gt6U9ySkSW1Z0aimcY3w3SGIJZfYnXQ6aNbk3eOR/pb1Wz9oujzZcYv0OzfbOhd4qQeH19DRjxsFYzaQMWHJtPgOVdz9U5rMXwIqWyKEPqzJ/OokJhIxwRfQVo5yfSXI2tCOkF5A2EjPFF/hFFOXWw7Wg9YLyRp9zd3ssnaBMrOAiDW/tEa25cvjXJ2leb0eTznHFinaUKDdZRxwO24aEIioOCqB6CvISk5NtnnKk3Um5vpeT12rBiKI8jVsiaKI0jVkniio2xiiBkXV20sONjp6nhVm2oucs4Oha0k3vy0Rtd3NlfVoQn2j7Tn8R5eA0HlX0Gytlb0lHp1feeev7r9TWcujRd38lpVspBQBQBQBQBQBQBQBQEbaGCSaNo3F1YeYPIjvFRVqUasHCWjJqFedGanDVHNpoZMFMUcXU8+TDky9/dXib+xlTluy8H1nrozp3tJThr7djLqCYMAQbg1xmmnhnOnBp4ZJR6wQSiPo9akTiPK9YInEq9t7GE/tKQsgHk3S/f31YoV+T4PQvWV86HNlxj7dxj9obKYezLEbd63XyPCulSr44wkd6nXpVVzZJ+5VHYsH3B/E361b/WV/8vYk3ESsHsZL/s4bnqFLH11tUVS6qNc6RrKUIfU0u82W72xTGe0lAzW9leNu899cq4rqS3YnFv75VFydPTpfX2F6z1UOWojDvW2CWMRh3rJNGJX7QxojW51J4Dr/AEqSnTdR4RcoUHUeCdudsVmb6zMNTrGD/Pb5evSvZbIsNxKrJd35/HmVtq3sYx/T0vH8fny6zZV3zz4UAUAUAUAUAUAUAUAUAUBB2vstMRGUcfusOKnqKguLeFeG5P8A0WbW6nbz34eK6znU8UuClKOLqdR0YfeU9a8ZfWEqct2Xg+s9ZCVK9p78NfVdjLfC4pXF1N/mPEVxpxcHiRQq0pQeGS0etSu4jyyVjBE4jiyVjBG4nryke7Y93C/gaJIRhF6kRscn2o9e9RW+6+hlhW8/7Ze45Himf3RlXqfyFYcUtTSVGMPqeWPGStcEaiNPJWcG6iMvJWSWMSt2htJY9OLdP16VNSoup3F2hbSqcegm7u7ttKwnxI04qh59Cw5L3c+ff6zZuyUkp1Fw6F19/wA9Cvf7SjSXI2/i+ru7e34tvXozzgUAUAUAUAUAUAUAUAUAUAUAUBGx+BjmQpIoZfiO8Hkaiq0YVY7s1lEtGvUoy36bwzDbV3Wmw5LwEyL3e+B3r9oeHpXm7zY8orMOcvX53HpbbalG4W5WWH6efR84kTC7aHBxlPUcPTiK87UtZL6SepZPWHEtYcQGF1II7jVZprgyjOk4vDQ8JKwRuAoSUwa7h72lMGNw8MtMGVAQZKGygRcVj0T3mF+nE+lbwpyloixTt5z0RAjxE2JbJAh7z08TwWula7OnVlhLPsi1KnRto79aXz7mo2DuokJDykSScfwqe4Hie8/CvWWey4UedPjL0XccW92tOstynzY+r/HcaSuocgKAKAKAKAKAKAKAKAKAKAKAKAKAKAKAq9qbAgxGrpZvvLo3mefneqlxZUa/1Lj1rUu21/Xt+EHw6np87jNYrciRTeCUHua6t/Et7/CuRW2I/wCySa7TsU9t05LFaHlxXr/JAk2fjouMbMO4B/5da5VXY9WOsPIsxuLGrpJLzXvwGTtCZfehYf7WX5iqctnTXQ14En6ehL6ZrzR4u13PCInzJ/KtFYSemfIy7OC1n88xxJcU/uQN45G+Z0qeGyqkv7ZPwNHC1h9VReaJMW72Nl94iMd7AfBL/GuhR2HVesUu/wCMhltCxpfTzu5fkt9nbkRLrKxkPQeyvw1PrXXobHpR41Hn0RQr7bqy4Ulu+r/Bp4IFRQqKFUcABYegrrRhGCxFYRx5zlN70nl9o5WxoFAFAFAFAFAf/9k=">
            <a:hlinkClick r:id="rId4"/>
          </p:cNvPr>
          <p:cNvSpPr>
            <a:spLocks noChangeAspect="1" noChangeArrowheads="1"/>
          </p:cNvSpPr>
          <p:nvPr/>
        </p:nvSpPr>
        <p:spPr bwMode="auto">
          <a:xfrm>
            <a:off x="57150" y="-1989138"/>
            <a:ext cx="3400425" cy="41529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58" name="Picture 6" descr="https://encrypted-tbn1.gstatic.com/images?q=tbn:ANd9GcToU6ukMaGx4VYAKbW51ffq2nFmZ2X4jYRDjzZSmT4hhc1dXAvo2A"/>
          <p:cNvPicPr>
            <a:picLocks noChangeAspect="1" noChangeArrowheads="1"/>
          </p:cNvPicPr>
          <p:nvPr/>
        </p:nvPicPr>
        <p:blipFill>
          <a:blip r:embed="rId5" cstate="print"/>
          <a:srcRect/>
          <a:stretch>
            <a:fillRect/>
          </a:stretch>
        </p:blipFill>
        <p:spPr bwMode="auto">
          <a:xfrm>
            <a:off x="1979712" y="1412776"/>
            <a:ext cx="5184576" cy="38834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8"/>
          </a:xfrm>
        </p:spPr>
        <p:txBody>
          <a:bodyPr>
            <a:normAutofit fontScale="90000"/>
          </a:bodyPr>
          <a:lstStyle/>
          <a:p>
            <a:r>
              <a:rPr lang="en-GB" b="1" dirty="0" smtClean="0">
                <a:solidFill>
                  <a:schemeClr val="accent1">
                    <a:lumMod val="50000"/>
                  </a:schemeClr>
                </a:solidFill>
                <a:latin typeface="Century Gothic" pitchFamily="34" charset="0"/>
              </a:rPr>
              <a:t>People with dyslexia can be...</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107504" y="5373216"/>
            <a:ext cx="8352928" cy="1008112"/>
          </a:xfrm>
        </p:spPr>
        <p:txBody>
          <a:bodyPr/>
          <a:lstStyle/>
          <a:p>
            <a:r>
              <a:rPr lang="en-GB" b="1" dirty="0" smtClean="0">
                <a:solidFill>
                  <a:schemeClr val="accent1">
                    <a:lumMod val="50000"/>
                  </a:schemeClr>
                </a:solidFill>
                <a:latin typeface="Century Gothic" pitchFamily="34" charset="0"/>
              </a:rPr>
              <a:t>Brilliant at solving problems</a:t>
            </a:r>
            <a:endParaRPr lang="en-GB" b="1" dirty="0">
              <a:solidFill>
                <a:schemeClr val="accent1">
                  <a:lumMod val="50000"/>
                </a:schemeClr>
              </a:solidFill>
              <a:latin typeface="Century Gothic" pitchFamily="34" charset="0"/>
            </a:endParaRPr>
          </a:p>
        </p:txBody>
      </p:sp>
      <p:pic>
        <p:nvPicPr>
          <p:cNvPr id="27650" name="Picture 2" descr="https://encrypted-tbn0.gstatic.com/images?q=tbn:ANd9GcR-xdPtSGfBUtgLaBqKSO-igC6IdL7LOvcSj3j6rNKcFexCeWSQog">
            <a:hlinkClick r:id="rId3"/>
          </p:cNvPr>
          <p:cNvPicPr>
            <a:picLocks noChangeAspect="1" noChangeArrowheads="1"/>
          </p:cNvPicPr>
          <p:nvPr/>
        </p:nvPicPr>
        <p:blipFill>
          <a:blip r:embed="rId4" cstate="print"/>
          <a:srcRect/>
          <a:stretch>
            <a:fillRect/>
          </a:stretch>
        </p:blipFill>
        <p:spPr bwMode="auto">
          <a:xfrm>
            <a:off x="2123728" y="1556792"/>
            <a:ext cx="3752850" cy="36766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5445224"/>
            <a:ext cx="3554178" cy="1077218"/>
          </a:xfrm>
          <a:prstGeom prst="rect">
            <a:avLst/>
          </a:prstGeom>
          <a:noFill/>
        </p:spPr>
        <p:txBody>
          <a:bodyPr wrap="square" rtlCol="0">
            <a:spAutoFit/>
          </a:bodyPr>
          <a:lstStyle/>
          <a:p>
            <a:endParaRPr lang="en-GB" sz="3200" b="1" dirty="0" smtClean="0">
              <a:solidFill>
                <a:schemeClr val="accent1">
                  <a:lumMod val="50000"/>
                </a:schemeClr>
              </a:solidFill>
              <a:latin typeface="Century Gothic" pitchFamily="34" charset="0"/>
            </a:endParaRPr>
          </a:p>
          <a:p>
            <a:r>
              <a:rPr lang="en-GB" sz="3200" b="1" dirty="0" smtClean="0">
                <a:solidFill>
                  <a:schemeClr val="accent1">
                    <a:lumMod val="50000"/>
                  </a:schemeClr>
                </a:solidFill>
                <a:latin typeface="Century Gothic" pitchFamily="34" charset="0"/>
              </a:rPr>
              <a:t>Fantastic at sport</a:t>
            </a:r>
            <a:endParaRPr lang="en-GB" sz="3200" b="1" dirty="0">
              <a:solidFill>
                <a:schemeClr val="accent1">
                  <a:lumMod val="50000"/>
                </a:schemeClr>
              </a:solidFill>
              <a:latin typeface="Century Gothic" pitchFamily="34" charset="0"/>
            </a:endParaRPr>
          </a:p>
        </p:txBody>
      </p:sp>
      <p:sp>
        <p:nvSpPr>
          <p:cNvPr id="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0" y="476672"/>
            <a:ext cx="9086850" cy="836712"/>
          </a:xfrm>
          <a:prstGeom prst="rect">
            <a:avLst/>
          </a:prstGeom>
          <a:noFill/>
        </p:spPr>
        <p:txBody>
          <a:bodyPr vert="horz" wrap="square" lIns="91440" tIns="45720" rIns="91440" bIns="45720" numCol="1" anchor="t" anchorCtr="0" compatLnSpc="1">
            <a:prstTxWarp prst="textNoShape">
              <a:avLst/>
            </a:prstTxWarp>
          </a:bodyPr>
          <a:lstStyle/>
          <a:p>
            <a:pPr algn="ctr"/>
            <a:r>
              <a:rPr lang="en-GB" sz="4000" b="1" dirty="0" smtClean="0">
                <a:solidFill>
                  <a:schemeClr val="accent1">
                    <a:lumMod val="50000"/>
                  </a:schemeClr>
                </a:solidFill>
                <a:latin typeface="Century Gothic" pitchFamily="34" charset="0"/>
              </a:rPr>
              <a:t>People with dyslexia can be...</a:t>
            </a:r>
            <a:endParaRPr lang="en-GB" sz="4000" dirty="0"/>
          </a:p>
        </p:txBody>
      </p:sp>
      <p:pic>
        <p:nvPicPr>
          <p:cNvPr id="6" name="Picture 5" descr="sport silhouette.jpeg"/>
          <p:cNvPicPr>
            <a:picLocks noChangeAspect="1"/>
          </p:cNvPicPr>
          <p:nvPr/>
        </p:nvPicPr>
        <p:blipFill>
          <a:blip r:embed="rId4" cstate="print"/>
          <a:stretch>
            <a:fillRect/>
          </a:stretch>
        </p:blipFill>
        <p:spPr>
          <a:xfrm>
            <a:off x="1165191" y="1556792"/>
            <a:ext cx="6684937" cy="42366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8"/>
          </a:xfrm>
        </p:spPr>
        <p:txBody>
          <a:bodyPr>
            <a:normAutofit fontScale="90000"/>
          </a:bodyPr>
          <a:lstStyle/>
          <a:p>
            <a:r>
              <a:rPr lang="en-GB" b="1" dirty="0" smtClean="0">
                <a:solidFill>
                  <a:schemeClr val="accent1">
                    <a:lumMod val="50000"/>
                  </a:schemeClr>
                </a:solidFill>
                <a:latin typeface="Century Gothic" pitchFamily="34" charset="0"/>
              </a:rPr>
              <a:t>People with dyslexia can be...</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395536" y="5157192"/>
            <a:ext cx="8352928" cy="1008112"/>
          </a:xfrm>
        </p:spPr>
        <p:txBody>
          <a:bodyPr>
            <a:normAutofit lnSpcReduction="10000"/>
          </a:bodyPr>
          <a:lstStyle/>
          <a:p>
            <a:r>
              <a:rPr lang="en-GB" b="1" dirty="0" smtClean="0">
                <a:solidFill>
                  <a:schemeClr val="accent1">
                    <a:lumMod val="50000"/>
                  </a:schemeClr>
                </a:solidFill>
                <a:latin typeface="Century Gothic" pitchFamily="34" charset="0"/>
              </a:rPr>
              <a:t>Good at meeting and speaking                          with people</a:t>
            </a:r>
            <a:endParaRPr lang="en-GB" b="1" dirty="0">
              <a:solidFill>
                <a:schemeClr val="accent1">
                  <a:lumMod val="50000"/>
                </a:schemeClr>
              </a:solidFill>
              <a:latin typeface="Century Gothic" pitchFamily="34" charset="0"/>
            </a:endParaRPr>
          </a:p>
        </p:txBody>
      </p:sp>
      <p:sp>
        <p:nvSpPr>
          <p:cNvPr id="2355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57150" y="-1470025"/>
            <a:ext cx="3000375" cy="30765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6" name="AutoShape 4" descr="data:image/jpeg;base64,/9j/4AAQSkZJRgABAQAAAQABAAD/2wCEAAkGBxQSEhQUExQVFRUXFBcZGBgYFBgYFxoaFhcXGhcYFxUYHCggGholHBcUITEhJSkrLi4uGCAzODMsNygtLisBCgoKDg0OGxAQGywkICQsLCwsNC00LDQsLDQsLCwsNCwsLywsLC4sLCwsLCwsLCwsLSwsNC8sLCwsLCwsNDQsLP/AABEIAPgAywMBEQACEQEDEQH/xAAcAAABBQEBAQAAAAAAAAAAAAAAAgMEBQYHAQj/xABEEAACAQIDBQUEBwYEBQUAAAABAgMAEQQSIQUGMUFRE2FxgZEiMqGxBxRCUmLB0SNykrLh8BUkQ4IzU6LC8Qg0VGNz/8QAGwEBAAIDAQEAAAAAAAAAAAAAAAMEAQIFBgf/xAA4EQACAQMBAwsDAwQDAQEBAAAAAQIDBBExBRIhEyJBUWFxgZGhsfAywdEUI+EGQlLxM2JyQ7IW/9oADAMBAAIRAxEAPwDuNAFAFAFAFAFAFAFAFAFAFAFAR8ZjUiF3a3Qcz4CtowcnwI6lWFNZkykl29I//BjsPvNr/QfGp+RjH62UZXlSf/HHzI5OIb3piPDT5AVneprREf78tZHgglHCd7+LfrTlIf4mNyotJv1/ItMXik+0HHQ2/ofjT9qXYbKpcQ6ck7CbwqTllUxnrxH6itZUHjMXknp30W8TWC6Vri41BquXk8ntAFAFAFAFAFAFAFAFAFAFAFAFAFAFAFAFAFAQdrbRECXOrHRR1/pUlOm5vBBcV1Sjnp6DPxwGRjJLqx4DkB4flU8qiit2Bz403N79TUmgVATnoWhnB7kNBgTahgbmhVxZhf8Avka2jJx0NZQUlhjeCxrYZsrXaInzXw/SpXFVVlamlOrK3eHxi/Q1CsCARqDqKqHUTyso9oZCgCgCgCgCgCgCgCgCgCgCgCgIs2MytYjS1cG923G0uuSnHMcLL6c9nWsYJY096OSRHIGFwb117e5pXEN+lLK+a9RG01qKqcweMwAJPAUMN44mTWUzytI3ujRR06fr4mrc/wBuKijkqXLVHN6LQtZVjCixJb+73FV+JbkobvDURFFQwokpIKxklUBRgpkzuDMkNMmjiRXW1bETWBuWMMCDwNZTaeUayipLDHN28WQWgY+7cr4cx8j5mpK8U0pozZ1Gm6UujQv6rHQCgESShRcm1V7m7o20N+rLC9+5dJlRb0E4ecOLjrUNhtCnewc4LGHjjqZlFx1HavGoUAUAUAUAUAUAUAUB4yg8Reo6tGnVju1Iprt4mU2tCOcIAbqSp+HpXJexaVOfKW0nTl2cU+9PXuN+Ub4PiPITzt4j9OVdKjKsubVS71o/B8V6rtNHjoIO8E2WB+8Zf4jY/C9XaKzNFW7lu0n5ELd6AWX93N5n/wA1ms8yZDaQ4IXJq5ta1+VaGz4yZMgSsMmiiYqVqTJCrUMjM0dZNJIr50rZFeSILvZh0Onny/Ot0spkDeGhhmyYiJ+pAPnofgfhUsOdTcSJvcrRkayqh1xpyx90W7z+QqjWncz5tBJf9pfaOr8ceJsklqNjBi92JY9/D0qlDYVGU+UuJOpLt08l0dmcG3KvRcB9VA4C1delRp0o7tOKS7OBo23qKqQwFAFAFAFAFAFAFAJc2BPdUdafJ05TSzhN+RlcWRF2gD9k+Wtecpf1LCetKXhx/BK6PaPJiQfsv/DXSo7WhU/+VRd8X9smjp46UPK1+vpXRhUU9E/FNe5q0Ve8y3gbuZT8bfnVq3+sp3qzRfgN7Cf3e9B+VYqLi+81tXp3AFsxHQn51qZxhsn4etWWIDUTHtbXN/azAk5cumSw4cxr3NVSDfK4y88c9WOj53l2SXJ5x1Y689PzuHMPiSzsLDKLjncEG2p4a66dw61vTquc2uhfPn8mk6ajBPpZJfhU5AyvxFbIrzKfaBsFP4h+dT0tX3FOtou8RjBeSFerj+Za2pcIyZrV4zgu01tVDriGkA4mq9W6o0vrkkZUWxo4xPvfA1Qnt2wjrU8k/wAG/JS6gTGKSAL691Yo7cta1WNKnlt9n5DpSSyyRXYIwoAoAoAoAoAoAoAoApjAA1htJZYErIDw17+XrUNK5p1f+N5XWtPPR+GTLTWoxtLD9pE6cyuniNR8QKtU5bskyGtDfpuJntjYggDqhtbu/u48qmrR53ec+2nw7i1xXvBhwYX/AFqFFueuV0iZtopEAXNr8LC59KzGDloZ5RR1JGDyyr2lz7XAgkWXkunx771W5F5bnr7Lq4fMl3llhKGnv2ipZFguxNoydfwk8+8H5+OiEHGWIrKfp/HzuSmpRzJ4a9RSYxJFzIwYdRU7i4vDK++muBExD1lEEmVk65mUchqfyqWL3U2Vprekl4hs5O0xQPKMfLT5n4VtLm0u8xRXKXGehGpqqdU8DXrSFSM87rzj07xgCoPKkqUJfUkzOWIEKg3Ci/hUEbG2hNTjTimulJIzvPTI5Vo1CgCgCgCgCgCgCgCgIuInYNlVdetcDaO0byFf9Pb08trKev4Sw+tksIRay2EeGJ1c5j05elbW+yalR797Nzf+P9q8OCfkl2BzS4R4EoV3EklhEQVkGZ21hTDJ2yj2GPtDoTx9ePjVqm1OO49TmXNN0p8pHR6jsOIDLobjiO41E4tPDN4zUo8BrHYQTKASQRe3nyPoK2hNwZlreJOwph2CW0sDfxub/GsVlz2S0pc1CN4rPAbm2UhvHlb41mi8TMVXmI3snDdihBNyxue7ThSrPfZrBbqHZWvWiNW8kHEzZPZXV2Pnc8/0FTQjvcXoivUnu82OrL3Yuz+xSx99tW/IeX61FVqb77C/bUOShx1epYVEWBuSIN49RofWqlzZ0q/GXCXQ1wkvH7aGyk0R3aRPxj41xq1TaVjx/wCWHdzl3498PtwSJQl2Mew0+cXtaups3aEb2k6kYtYeP9fEaThuvA9XQNAoAoAoAoAoAoAoAoAoAoAoAoBLoCCCLg6EGieDDSawzNbR2a2HJkiuU+0p5f07+VW4zVTmy1OZWoSo8+GnSKgmDi4/8d1RSi4vDNoTUllDGzmytInR7jwbWtqnFJmYvB7tV7qq/edR8b/lSlq31IzJksmowQ5J2d+ziF25nkOtTRgkt6ehDKcpS3KepcbJ2OIvaY5pDz5Drb9ajqVXLgtC3b2qp858WWlQlsKAKAKA8ArWMIx4RWAe1sAoAoAoAoAoAoAoDDYsT7Sx80CTywYLCZFkMLFJJp2Gcp2w9pURSlwLase6wE3aezGwEUmKw02IYRRtI8E07zRyqilmAaYs8b2BsykC9rhhQGpikDKGHAgEeYvQC6AKAKA8IoDLY6D6vPYaRyagdD08j8DVtPlIdqOTUhyNXhoxDezOPxoR5rr8q11p9xL0hidZYh0zMfSwrEeEGw9Re0J8iacToKUo70iOtPdjwLjYmzhCmvvtqx6dF8q0q1N99hctaHJR46vUsqiLIUAUAUAUAUAUAUAUAUAUAUAUBUb1bY+qYWSULnfRYk5vLIQsSDxYr5XPKgMdu1u1tPZjv2LQ4yGfLLMsshikGJYATOjrGwKsQDqDy4WJYDRbz4hpljwNgJcUGEgViwTDrl+sNmsNSGEa/ikB5GgNKosLDQUB7QBQBQBQHN9+97ULrFBZmjd1kzKwsRlAym4uL5vQVJCo4aENahGqlvdBSNvbO5U5cPdTcakfN6wptLA5CI8u8mKLZhHATa1wTw4/fpvvGByERabfxLzQJKkQVpkXQH7TKD9o8qzGo46Gk7WEsZzwOtVGWQoAoAoAoAoAoAoAoAoAoDy9Ae0AlHDC4II6g34caAyrj67tIDjBgNT0bFypoO/somv4zfhoDT4vEpEjySMFRFLMx4BVFyT3ACgKPdPDM+fGzKVlxIUhG96KBb9jERyazM7D70jDkKA0NAFAFAFAFAcf39mc4mzTwyhZHyqFAMYOX2ZDbXSw1J4HhQFL2bH/AEom/dYD5NQCHgHOCQd6kn5g0A2GUMlmlSzgkniuo9pbEajjy4UB3fZbhoYirmQGNCHbRmBUWZhYanjQEqgCgCgCgCgCgCgCgKvbe2lw5jQI8s0pIiiTLmbKLsxLEKqKCLsTpccSQCBUbW3reODEBojBikgeSJJCGje1gHSRDZ1VmXMujC/CxBIEiPcrCdmBInaTW1xLH/MlvvrP76G9yApAXgABpQGPfaLyYqTCYvPi/qmWNIFVf85NLnkR5gSEyRwdjmzWQOzHX2RQDeN2hPsqcOcJHEZiFSHC37CZnGVImU2C4pJOzPaAKHjZ9CUFgNnu/u2+GiTLMRMbtiCRnjmlkYvI5S4s2ZmAKkaZQcwUAAI21/nMSmDGsUWWbF9DreCD/cwzsPuoAdHoDT0AUAUAUAUAUBz36R9hFngeDDFyTIZTHHq3uWzlRx97U99AYTaEQhbLLA8TEXAZiptci9mHC4PpQEQYpR7pcf7/ANAKAusNsPHNJH+ymBDrZnjYqpuPaNwdBxPhQHZ8CjrGglYO4UBmC5QTbUheVAP0AUAUAUAUBTzby4dJDGX1BsTlOUG9iCf7Fb8nLGS5Gwryhvpfktwa0KZ7QGdxmm1cL0OCxY8xNgzp60BTfTHhycFHIvvRYmI37pSYWHmJflQG7oDD7pYWI7X2vJYGYPh0v9pY2w8Z06BmXXrkHSgNXtjZceKiaKUHK1iCDZlYG6ujDVXUgEEcCKApdm7fbDrLDjmAlw8TSdpayzwIP+Oo5MNA6D3WOmjLQErczBNHhleUWnnJnmvqQ8vtZCeiLkjHdGKAvaAKAKAKAKAKAKAyO/e6iY4IwlWKVAQC3uspscra3FjqD3nStXKK1ZsoSeiM5uz9HqxzLJiMRC6oQwjQ3DEcMxa2gOtra2rCqQfSjZ0ai1i/I6grA8Na2TyaNNantZMBQBQBQBQBQGExe58xlbKVKFicxOoBPMcz86sKqsHfp7TpKmsp5S0NxDHlUKOAAHoLVXODJ7zbF0MGZ2rMo2rgFze0cPjBl/CThjc+afPpQFvt3Z4xEDxsAQcrWPVHV1/6lFAT6A5zh4JVx+0sThhnmhxEYki4dvC+Fw5KA8BIpQshPPMugckAbnZG1I8TEssTXU3BBFmVhoyOp1VwdCp1BoCFvZu5HjoOzewdTmicrmyPbiV+0hF1ZeDKSO+gHd3trHEI4kXs54X7OZAbhXCq10b7SMrIynowvYggAWtAFAFAFAUu0N5YozlS8z9E1A/efgK5t1tW3t9Xl9h0aGzKtRb0+au37LUqZds4mTgUhHRRnbzZtPQV5+4/qKrLhSWPnzoLsbO1p65k+3gvJcfUivCz+/JK/jI1v4VsPhXLq7Suqms2TKpCH0Riu5L3fESuzkH2F/hFU3Um+lmXcz/yYr/D0+4v8IpykutmP1M/8n5guCUe6Mp6rdT6rat4XNWHGMmg7iT1ee/j7j8eInT3Jn8Gs4/6hf410KO2run/AHZ7yOUKE/qgvDh7cPQm4beORdJo8w+9Hx842/InwrtW39RQlwrRx3Feps6nLjSljsl+V90XuCx0cy5o3DDnbiO4g6g9xr0FKvTqx3oPKOZWoVKLxNY+dHWSalIhMjhQSxAAFySbADvNDKTbwjPY/Y00mLSZJB2YKH3jcAWuFA0IP5mpFJKODo0rqlC3dOUePH54GjqM5pQbz7wHDZVRQzsL+1ewHDgDqSb+lSQhvHQsrJV8yk8JEGDfdcozxHNzykW8r1s6JPLZMs82XAgJsxsXisXioXVMRhsWkULsMymOKBe0hdQQQjPPPe1jfIdcoqE5BaY3BbQxUbQyPBg1YWaSCR5pSDxCZ40ER/F7R1NrGxoB2PC7SRcgnwsttBLJDIslurxo+V27wUB6CgMwmz8XgcROYMWmLxOJZHkjOCZspUZVJZMQqQpl0Gc6hdMxoCl2FsfbMm0sbOmKgTIyI5yE4eV8isYwgsT2YbL2hs1xa+psB1XY0eICf5p4Xk/+mNo1A6e27Env08KAqt2HD4vabLa31qNL9WTCwBvS4HlQGkoAoCDtba0eHXNI3go1ZvAfnwqvcXNOhHem/wAss21pVuJbsF3voRk8ZjpsV75MUR/01OrD8bcfKvIX+2qlbMIcF88/Y7lKhRtfo50ut9HchJCRLc2VR/fDma4iUqkutjM6ssLiwwO0IpTlVtehFr+HWtqlGcFloxWoVaa3pLgWaxVDkpOY4Iqxk0cz3sqZMb54YqZMqY20VZySKZBxc8cfvsFPTn6VJCnKf0os0oVKn0rI0gDESRtZhwdDr4HqO41NRr1raeYNpkrbjzKi4dT+eqLnZ+8WUhMRYchKNFPc4+we/h4V63Z+3IVuZW4P0+fOBz6+zt5b1Dj2dPh1+/eXuKw6yoUcZlYai/5ivQJ44o5kJypyUo8GiP8AWkikiw4VhmU5bL7ICDgT5f3es4bWSTk51ISqt6Pj18Sqkixn124J7DMOYyZbC4y3vmvfXr3Vtzd3tLala/psP6/XP4+ak/bew48TlzEqy8GFr2PEG/EViM3EgtrudDO7xTGIN1cMqgFCxHMsbnxtYUdSRvLaNdvKeCv3YhMGP2jCRZZZI8VGfvCVBHKPFXi9HXrWhRNXQHjC4I+XGgKXeLEnCYRzh1XtCVjiB90zTyLHGXPE+24LHidaAm7E2YuGgjhUk5Rqx952Ju8jHmzMWYnqxoBjeXbS4SAyEZ3JCRRg+1LK+kca95PPkATyoBO6myThcKkbkNKc0kzfemlYvK3hmY27gKAt6ArNu7ZTDJc+07aIg4sfyHfVS7u4W0N6WvQi5ZWc7meFwS1fUY+KF5HM0xzSHlyUcgB3f31rwd5ezuJtt/Pwd+U4U4clS4RXqWCrYXPCqRTcs8EZ5MNJjZSV0jU2ueAHhzY8a6G9C3hh6nUlVp2VNKXGT9f4J0+6pUXiku41AItqOhHCoo3qbxJcCrDaqk8VI8H88R7C7bkFonibtrgdx6sbd2umnhWsraD58Zc0jqWNN5qwmtzX+P8AfE0dUTkBQBQFDi94AC0aRsZgzKFtpcEgHvFtbVcha6Sb5up1KWz20pyklDCefsV8e7U0t3lcKx14Zj52IA8r1M7unDmwXAtS2nRpYhTjlLwIqxyYOUB9UbiRwI6jvHSpG43EOGqJ9+neUsx1Xmv4ZoJYwR1B9K5xzYzaYvZW1ThSEe7QE2B4mL9U+Vel2TthxxSradDMXNqrpb0OE/8A9fz7mxRgQCCCCLgjgQeYNeuTTWUcBpp4Z7WTAUAUBht6cViv8Tg+qhW7DBzTPGQM06vLEhhVj7jewGU8MwAOlAanYm2YcXGJIHDLexHBkYcUkQ6o45g60BYUBRb4B1iilRGkEOIildFXMzRglXKqNSyhu0AGp7Ow40BWbe+kfBYWBpi0kltAqwyC7HgpZlCr5kcDxoCTu9sZ5JEx2Ms2IKfsowbxYZHAukf3pCLZpeJ4Cy6UBp6AhbX2kmHiMj8tAObE8AKguLiNCm5y/wBli1tp3FRQj/pdZhsJnmczy6s3u9FHKw5Dp/WvA393OvUeX86vA9LV3KMFRp6LXtLONK55RlIj7Zv2YRfekYIPP3vKwNTW+N7eei4klrjlN+WkVkWZUgjVAbKunex5nzqJ79abYUJ16jm1xfoRztGwzNHIq/eKaetWZbOrxjvNcPH8EqoZe6pRb6s8S0wWNDAa3U8DVJxcXhlGvb7vRhk+sFMKA8JoZK7F41Vu2i8i1tT3da2ipS5qLtG3lLm69nQQY9soT75HQm4BqV29RLOC3Kykl9KLGaNZ4zG/MaHv5MO+o6dRwlvIoxcreaqQ+dhA2STkMb+9E2Q+A90+FvlU9dLe3lo+Jaucb6qR0ks/keljqE1hLA5u3tAwSCBz+zc/sifst9zwPLv8a9bsTaWf2aj7vnb7mt/bqvT5aC5y+rtXX+TY16g4AUAUBkd8s+Fnw+0URnSJXixKqLv2EhVu0UcT2borEDkW8aAknYOExZ+t4aRo5JV/9xhZchccs4F0kI/GptagKXFnDQEpjMbtKUdHixCR+IfDQJm82I0oCok3qxF+z2S2LxZOgGJwjGJO5sVI0TjxfOe+gEbX2e+Ntg5pkxWPkKiYxj9hgICby5FsVEpUFAW9s5uSigOrogAAHACw8qAVQHPt4MZ9bxOQH9lFceJ+0fM6DuFeP2zfb092Oi4Lv6WeqsaP6S2339Uvi/JMjWvNFaTJKLWGQSYzMl3zclWw8X970UD+KtnLEMdf2N6b5m71vPlp6v0Hdg7P7Vu2YX1PZ34KoPvW6k3r2ew9nRp0lVmuL0/JDf3Lh+xB/wDrtfV3I0bYIEcf09K9C+JyFw4oym1tn/VZA6i0TmzAcFJ4MOg/vpXktubMjFcrTXD2/h+537O5dzB05/WuKfWurvLHCyXHeK8mVK0d2Q/QhIuPlyr05nwFZSzwRZt4b0sjOw9lGY9tINP9NTwUcmI5seNe32PsqNOCqVFlvT8/gzfXfJ/sUn/6fW+ruRfzbODKQbMCOBGhrvyhGS3ZLKOTCcoS3ovDMv2Rw83Z65SMyX4ix9pL93yNeE23s9W1Xeho/nzwO7Cp+po771XCX2ZIkhtNnHCRbHxXVT6Zh5CuSpZhu9RFGeaW4/7Xnz19cBItamYsgY7DB1I4dD0I4Gt6dR05KSLdGq4Syabdnahni9r/AIiHK/iODefzvX0TZ92rmipdK1/PicjaFqqFXm/TLivx4FvV4oBQBQHIvpIi/wACVcbs5zCZpwkmH0bDNdJGLiPijXVR7JH6gZzA/T/iAv7bCQu3VHeMejZ/nQHQtm7Mxm1YIp8Vi3ggmjSRcPhP2ZysAwEuIa7tcEAhcooDW7C2Fh8FEIsNEsScTbix4ZnY6s2g1JJoCxoCq3m2j2GHdgbMfZX95ufkLnyqpfV+RouS10Rd2fb8vXUXpq+5fnQxmw8PljvzbXy5fr5188uJ708dR6G8qb08dRbxioDnSZJjFashkyLthssZtxsfU2APxrejHfqRj2k9msz4/OksNt7XTZ2ED5czeykaDTMxGgvyAAJPhX1i1tt5qmuCS9jz11cYzUlq37mDO8e0mbP9YVSTcRiJCg/Dcgm3r411v01BLG76nBe1Km9w+3z1NbsXbY2jh5YJVCYhU9pR7p+7In4b205Hyrk7Rsf23HVS0O7s2/TnGotU+InYUxZFvxtY+Km1fJ60Nyo4no76CjJ46/ctqiOcVG00MjpGPtyKvkNW+ANX9mUOWuYwOjby5Km6nUm/HREfeveuRJPqmCAzrYSSFcwUkXCIvN+Z0NuHh9ZtrWLjv1NOhHj7y+5N7seLKHBb343DOHmk+sRfbUoqsBzZCoGo79PmLM7SlNYisMp0NpycsSNtvCySRwToQVLKQw5rILA+d19K8b/UNDNq86xZ67Zk8ylFaOOfLj+QRbqvcK8CbSeJsbkFZRJFkWQVsWIsjbNxPYYtG4JL7DdL/ZPrb4139hXTp1dx6Ph56epPcU+XtZLphxX3+dxu69seZCgCgOSf+pFP8hhzyGKA9YpLfI0B870B9h/R7IG2XgSP/iQDzWNQfiDQGgoAoDC7/wA5eaKEHgLnxc2HoB8a85tytiSj1LJ6XYkFClOq/mP9i4ltoK8b2ms3kkxihXkySgrUgkQ9ur+z/vqDU1r/AM0e8s2L/c+dpV/ScScRgkPuhZmHewyD4D519ksFzZPuPF7Wk1TS+dByLdn6Q2we0pMRKjSx5XjEYa2QZhZlB0zezY9cxqlWqynJ5LtpbQpU44XHGvSbPcveAz4nC4sKEaXESRsoOmWRmGW/MD2T4ir6fKWzz0L2OdSjyN7KK0fHzN7s9Mssqjgs0lvC9/zr5FtWG7dTXb9z3Nw96jCXXGJa1zjnkDDMPraE/ZWVvRQPkTXoP6cindeBcq8LOT/8nKhvwdmvFieyEzTtM7gtlPtm5Iaxs12HI6XHO9fTb57sVBfMHi7GPKXM6j6Pv8fmZzc3bkmIxmIzaJMZZez4qjM+Yhb8B7RFQ2c5b270G21qUFTVRLjk7NseUnY+GDcc6qvgsxy/9K1xv6lajRqduPyeh2Em5Rb6Iy9mi9iHsjwFfMSxN85jbitkbxZFkFbFiJVbZjvGSOK2YeX9L1Nby3aiZftJYqLPTwNzsnF9rDHJ95AT421+N6+k29TlKUZ9aPN3NLkq0odTJdTEAUBz36d9nGbZMjAXMMkcvDWwJRj5K5PgDQHy9QHff/T/AL5o0P8Ah8rWkQs0F/tofaZB1ZTmNuh/CaA7NQBQHONqv2m0JDyVrfwKB/NXittVM1Z+CPXW0eTsIrr+7z7Fkgrz5SkSUrDIJEhK1IJDe04M8Trzym3pW0Jbskze1qblVPtKzfTCNisFBioxmeH2yo4lSLTKO8Wv/tNfXNk3UZxTekl6/wC+Bw9r2bzKHU35fMM5LvRuwmMMMmFWGKyWkN2u7FiTIQLjNrw08eFrdWybk2mcmhtPkoKFSLyljh0/PE1X0f7EH1nDQRXZMOTLI/4hfKPEueHQHpU1VKjQcevh+TFnv17h1pL58+5utjnMZJPvSO3qxt8BXxzaNTfuZy7T3V5zVGHUkvJFpVIoEEsExUDHgxKH/eth8QPWu3sGsqd0k+nh88S5Fcpa1I9XHyf4OT717uqS+DmPZtG5aFyNChJykdQRoRfiO6vq84K5pqS/0zwk5Ts67kllPVHu7uzOyiXBwLHNiGdiJFjAkAcAEPICbRiwOvQVilbxoJzkzM61W9koqOI5z87PA6pj8CIkweEQ3EYDE/8A5rbMfEkmvD/1PdZhjpk2z2ey4KjRnPqSivH/AEWArwxGNPWUSRIslbIniQ8QlwR1BHrWyeGmWqbw0y33Dlvhbfdkdfk3/dX0HZE962S6m/z9yjtqOLnPWk/t9jRV0zkhQDGPwaTRSRSDMkiMjDqrAgj0NAfHG9OxGwWLnwz6mJyAfvLxRvNSp86AgYTEvE6yRsUdGDKwNiGU3BB63oDvu5H03QyhYtoDsZNB2qgmJjw9pRqhPmOOooDrGBx0cyB4ZEkQ8GRgynzU2oDnMBvi5j+OX+evAbTfPn/6f3PZTWLSC7I+xdR1yTmyJMdYZBIkJWpDIdrBERdmSvAZY0UMhbOpJ0Ut7yn5gDrXobDbTtbdway+j584lq4VOvGFSbw0sPtxoynxG62GLtIyIpbUhFIXyUkgelYq/wBVbRnwjPC7Me+vqVYWVs+KpJ9/H00LDZGBXDqy4duzDakBF1NrXva/xqD/APo79vnzz34JeRpU/wD5pd2USsBhuzQJpYDj18a5E5bzybV6vKzc+sk1qQEfFYUSWzciCLcbjhrUlOpKnLejqTUqzp5x08BjHQIxBkDORwJYm1+NulTT2ldVNZt+LJKSeqSXgjzZsCRMWhsjH3vZBDAcAefxqxb7avKDS3211PLX8eBrVpxfGUU+1cGPwxsZJJJCC7WAtwCDgB8b1Hf307upvyFSceTjThovV/NCTVErjL1kkiRpK2RYiRXrLLESZuAf2cw6TH5D9K93sN/sPv8AsiDbf1wf/X7mqrtHECgCgOb/AExfR9/iMQngA+tRKbD/AJqcezv94G5U95HO4A+Z5YypKsCrAkEEWII0IIPA0AigH8HjJImzRSPG33kYq3qpvQHeNz8QXETkkl4VJJNySVUkknieNeA2lHEprqk/dns5vetIPsj7GwSuScyRISsMgkSErUhkPVgiGcXiViQuxsB8T0Hea3hBzeES0qUqs1COpSYbbHbyZVCp0zubnwAFr916lna8nHOc9x1aln+np70m33LT1LuGDLVXDepzKlXeWEP1sQBQBQDcsQbjWu70okhUcRmS0QzEE+aj+Yito03J4ySpyqvdX3+yY7h8Qri6ngbG4III4gg6g1tKLi8MiqU5U3iQ7WpGMvWUSxIslbIniRpKyyxEmfR9rFKesp/lX9a95sRYovv+yINucKsF/wBfuzVV2TiBQBQBQHPPpH+iyDaV5oiIMVb37exJbgJVHPlnGtuN7AUB89bzbqYvZ75MTCya2V+MbcfdkGh0F7ceoFAUlAdm+jvGZsPhmPK6HyJUfC1eL2vSxWqLr4/c9fZS5WxXdjyZ0dK88UpElDRleRIQ1qQyHxWpEZvfhmWEyBc6xI8hS9sxGUAXHDi2vfXQ2buOtGM+lpeHSdCxq8nGbj9TXDyb+yKrdTerA7XQRZRh8QvuxkjMbD/SewDj8Nr6cOdfQa9nQrwUJLGNMdBx7e9ubeo5xlvZ1T6fnYXrJi8PpYToPHOB4cfnXlrz+nqkedDiuz8fg6sLixutf25en49hUW8sXB1eNuYIvb01+FcOpZVYPH8Estl1cZptSXZ8x6kxdswH/VX4j4GoeQqdRXdjcL+xjU+34F+3m7lBPx4VmNtUfQbw2dcS/tx3keDac2INoECLzkfW3gOBPdrXWsdiVLh56Ovo/kzXpW1ms15b0v8AFffs8uwa3gwcUUR7VmkmcexnbXQjMUQaBRceoHOvQXGzrSztpYWXon2kezry4r3MYwShBcWkujtb4vqLXZeF7NBfiVS/iqAfl8BXhqs96Xn7mtzV5Sbxpl48XklmoyuMOa2JYkaQ1sTxIGPkyox6Kf6VvBZmkXKEd6aXaXm4kOXCA/edm+OX/tr6BsmG7bJ9bb+32Obtme9dNdSS+/3NDXSOUFAFAFAFAM4vCpKjJIiujCzK6hlI6FToaA5rvL9COBxBLYdnwrG+ijPHc8+zY3HgGA7qAosFuPPsqMpJIksbSXR1zAg5RcMpHs+7cWJ5157bVHnRqdGnz50HpdhVk4SpPv8At87zY4OfOqt1Hx5/GvGyjuycTNaG5JxJkZrUqyRJjNakMkPoawQtHk8IdWVhoykHwNZjJxeUZhNwkpLo4ny9vnsJ8DimUXC5iYyNLWPAdCDbyINfSNnXiuaKl0rUjvbdUpqUfplxX48Dd7hfTLJDlh2iDPFoBMNZk/f/AOYO/wB7j73CugngouKep27CLh8ZEssTxzRMPZbR17x3EcCOIrElGaxNJ95iG/Teacmu5kaXdSE/6a+TMvwBFVpWFpLWHuvZluO0r6GlTzw/dCsPutCpuI18yzfBiRSFja03mMF48ffIqbQvaixKp5YXskV2+m+eE2THeQ55iv7OFSMx6Ej7CX+0ehtc6VbcimoJcXqYH6PpJ9oYh8bijdnNwPspFGTkRByXMT42ubkmvI/1BdceTXR7v+Dv2kf09pKo9Z8F3fM+h1KvJFEQ5rJskR5DWUTRRGkNbFiKKbbkhyhBqzsAB4f1tVq0puc+HzJ0bOK3nN6I6Ds7C9lFHGPsoB5gan1r6PRp8nTjDqR5WvV5WrKfW2yTUhEFAFAFAFAFAFAV+3dn9vA8fMi69zDVfjp51XuqHLUnDy7y1Z3HIVoz6OnuOfbBxFiYzpzF/iP776+fXdNrneDPVXtPKU0X0ZqmcqSJCGsMhkiQjVqQyQ6KwRnPfpW3aGJjDDRj7p6Oo0v3Munleu3se9dCfHTp7v4OjQpq6t5UH9UeMfnzU4BPCyMVYEMpIIPEEV7yMlJKUdGcGUXCTjJYaJ+xd4MTg2zYaeSI3uQjEKf3k91vMGtjU2+F+m7aaKAxgkI+08VmPjkZR6AUAja3017TmQophgvxaKMhvIyM1vEWNAYfCRSYvEKrMzySP7TMSzfiYk6mwBPlUVeqqVNzfQTUKLrVI010s+l9ysAsWHGUWBsF/dQZVHzr5vfVXUq5fxs7W0pJTVKOkVj54YL+qZzhp2rJJFEaRq2RPFEaRqyTxRE3bw31nF9p/pxa+euT43byr02xLTM1J6R4vv6PnYWL+p+mtdz+6Xx/g6BXrzywUAUAUAUAUAUAUAUBzvfLZhgnEyaK5v4PzHnx9a8tte03J76+mXv84nq9lXKr0eSnrH1X8aeQ/gsSHUMP/B5ivKzg4S3WR1qThJxZNRq1KskPo1akMkPo1YIZIa2ngxNGyHmND0I4Gt6U9ySkSW1Z0aimcY3w3SGIJZfYnXQ6aNbk3eOR/pb1Wz9oujzZcYv0OzfbOhd4qQeH19DRjxsFYzaQMWHJtPgOVdz9U5rMXwIqWyKEPqzJ/OokJhIxwRfQVo5yfSXI2tCOkF5A2EjPFF/hFFOXWw7Wg9YLyRp9zd3ssnaBMrOAiDW/tEa25cvjXJ2leb0eTznHFinaUKDdZRxwO24aEIioOCqB6CvISk5NtnnKk3Um5vpeT12rBiKI8jVsiaKI0jVkniio2xiiBkXV20sONjp6nhVm2oucs4Oha0k3vy0Rtd3NlfVoQn2j7Tn8R5eA0HlX0Gytlb0lHp1feeev7r9TWcujRd38lpVspBQBQBQBQBQBQBQBQEbaGCSaNo3F1YeYPIjvFRVqUasHCWjJqFedGanDVHNpoZMFMUcXU8+TDky9/dXib+xlTluy8H1nrozp3tJThr7djLqCYMAQbg1xmmnhnOnBp4ZJR6wQSiPo9akTiPK9YInEq9t7GE/tKQsgHk3S/f31YoV+T4PQvWV86HNlxj7dxj9obKYezLEbd63XyPCulSr44wkd6nXpVVzZJ+5VHYsH3B/E361b/WV/8vYk3ESsHsZL/s4bnqFLH11tUVS6qNc6RrKUIfU0u82W72xTGe0lAzW9leNu899cq4rqS3YnFv75VFydPTpfX2F6z1UOWojDvW2CWMRh3rJNGJX7QxojW51J4Dr/AEqSnTdR4RcoUHUeCdudsVmb6zMNTrGD/Pb5evSvZbIsNxKrJd35/HmVtq3sYx/T0vH8fny6zZV3zz4UAUAUAUAUAUAUAUAUAUBB2vstMRGUcfusOKnqKguLeFeG5P8A0WbW6nbz34eK6znU8UuClKOLqdR0YfeU9a8ZfWEqct2Xg+s9ZCVK9p78NfVdjLfC4pXF1N/mPEVxpxcHiRQq0pQeGS0etSu4jyyVjBE4jiyVjBG4nryke7Y93C/gaJIRhF6kRscn2o9e9RW+6+hlhW8/7Ze45Himf3RlXqfyFYcUtTSVGMPqeWPGStcEaiNPJWcG6iMvJWSWMSt2htJY9OLdP16VNSoup3F2hbSqcegm7u7ttKwnxI04qh59Cw5L3c+ff6zZuyUkp1Fw6F19/wA9Cvf7SjSXI2/i+ru7e34tvXozzgUAUAUAUAUAUAUAUAUAUAUAUBGx+BjmQpIoZfiO8Hkaiq0YVY7s1lEtGvUoy36bwzDbV3Wmw5LwEyL3e+B3r9oeHpXm7zY8orMOcvX53HpbbalG4W5WWH6efR84kTC7aHBxlPUcPTiK87UtZL6SepZPWHEtYcQGF1II7jVZprgyjOk4vDQ8JKwRuAoSUwa7h72lMGNw8MtMGVAQZKGygRcVj0T3mF+nE+lbwpyloixTt5z0RAjxE2JbJAh7z08TwWula7OnVlhLPsi1KnRto79aXz7mo2DuokJDykSScfwqe4Hie8/CvWWey4UedPjL0XccW92tOstynzY+r/HcaSuocgKAKAKAKAKAKAKAKAKAKAKAKAKAKAKAq9qbAgxGrpZvvLo3mefneqlxZUa/1Lj1rUu21/Xt+EHw6np87jNYrciRTeCUHua6t/Et7/CuRW2I/wCySa7TsU9t05LFaHlxXr/JAk2fjouMbMO4B/5da5VXY9WOsPIsxuLGrpJLzXvwGTtCZfehYf7WX5iqctnTXQ14En6ehL6ZrzR4u13PCInzJ/KtFYSemfIy7OC1n88xxJcU/uQN45G+Z0qeGyqkv7ZPwNHC1h9VReaJMW72Nl94iMd7AfBL/GuhR2HVesUu/wCMhltCxpfTzu5fkt9nbkRLrKxkPQeyvw1PrXXobHpR41Hn0RQr7bqy4Ulu+r/Bp4IFRQqKFUcABYegrrRhGCxFYRx5zlN70nl9o5WxoFAFAFAFAFAf/9k=">
            <a:hlinkClick r:id="rId4"/>
          </p:cNvPr>
          <p:cNvSpPr>
            <a:spLocks noChangeAspect="1" noChangeArrowheads="1"/>
          </p:cNvSpPr>
          <p:nvPr/>
        </p:nvSpPr>
        <p:spPr bwMode="auto">
          <a:xfrm>
            <a:off x="57150" y="-1989138"/>
            <a:ext cx="3400425" cy="41529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9698" name="Picture 2" descr="https://encrypted-tbn1.gstatic.com/images?q=tbn:ANd9GcSuy15SOO98NFalE2D3h-pAc3P7gI7HUoC6VAruRLHvw3-pg5wOrg">
            <a:hlinkClick r:id="rId5"/>
          </p:cNvPr>
          <p:cNvPicPr>
            <a:picLocks noChangeAspect="1" noChangeArrowheads="1"/>
          </p:cNvPicPr>
          <p:nvPr/>
        </p:nvPicPr>
        <p:blipFill>
          <a:blip r:embed="rId6" cstate="print"/>
          <a:srcRect/>
          <a:stretch>
            <a:fillRect/>
          </a:stretch>
        </p:blipFill>
        <p:spPr bwMode="auto">
          <a:xfrm>
            <a:off x="2195736" y="1628800"/>
            <a:ext cx="4608512" cy="35940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8"/>
          </a:xfrm>
        </p:spPr>
        <p:txBody>
          <a:bodyPr>
            <a:normAutofit/>
          </a:bodyPr>
          <a:lstStyle/>
          <a:p>
            <a:r>
              <a:rPr lang="en-GB" b="1" dirty="0" smtClean="0">
                <a:solidFill>
                  <a:schemeClr val="accent1">
                    <a:lumMod val="50000"/>
                  </a:schemeClr>
                </a:solidFill>
                <a:latin typeface="Century Gothic" pitchFamily="34" charset="0"/>
              </a:rPr>
              <a:t>Important!</a:t>
            </a:r>
            <a:endParaRPr lang="en-GB" b="1" dirty="0">
              <a:solidFill>
                <a:schemeClr val="accent1">
                  <a:lumMod val="50000"/>
                </a:schemeClr>
              </a:solidFill>
              <a:latin typeface="Century Gothic" pitchFamily="34" charset="0"/>
            </a:endParaRPr>
          </a:p>
        </p:txBody>
      </p:sp>
      <p:sp>
        <p:nvSpPr>
          <p:cNvPr id="2355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57150" y="-1470025"/>
            <a:ext cx="3000375" cy="30765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611560" y="1988840"/>
            <a:ext cx="8424936" cy="3403624"/>
          </a:xfrm>
          <a:prstGeom prst="rect">
            <a:avLst/>
          </a:prstGeom>
          <a:noFill/>
        </p:spPr>
        <p:txBody>
          <a:bodyPr wrap="square" rtlCol="0">
            <a:spAutoFit/>
          </a:bodyPr>
          <a:lstStyle/>
          <a:p>
            <a:pPr algn="ctr">
              <a:lnSpc>
                <a:spcPct val="200000"/>
              </a:lnSpc>
              <a:buFont typeface="Arial" pitchFamily="34" charset="0"/>
              <a:buChar char="•"/>
            </a:pPr>
            <a:r>
              <a:rPr lang="en-GB" sz="2400" dirty="0" smtClean="0">
                <a:solidFill>
                  <a:schemeClr val="accent1">
                    <a:lumMod val="50000"/>
                  </a:schemeClr>
                </a:solidFill>
                <a:latin typeface="Century Gothic" pitchFamily="34" charset="0"/>
              </a:rPr>
              <a:t> </a:t>
            </a:r>
            <a:r>
              <a:rPr lang="en-GB" sz="2800" dirty="0" smtClean="0">
                <a:solidFill>
                  <a:schemeClr val="accent1">
                    <a:lumMod val="50000"/>
                  </a:schemeClr>
                </a:solidFill>
                <a:latin typeface="Century Gothic" pitchFamily="34" charset="0"/>
              </a:rPr>
              <a:t>Everyone with dyslexia is different.</a:t>
            </a:r>
          </a:p>
          <a:p>
            <a:pPr algn="ctr">
              <a:lnSpc>
                <a:spcPct val="200000"/>
              </a:lnSpc>
              <a:buFont typeface="Arial" pitchFamily="34" charset="0"/>
              <a:buChar char="•"/>
            </a:pPr>
            <a:r>
              <a:rPr lang="en-GB" sz="2800" dirty="0" smtClean="0">
                <a:solidFill>
                  <a:schemeClr val="accent1">
                    <a:lumMod val="50000"/>
                  </a:schemeClr>
                </a:solidFill>
                <a:latin typeface="Century Gothic" pitchFamily="34" charset="0"/>
              </a:rPr>
              <a:t> Not everyone has the same problems.</a:t>
            </a:r>
          </a:p>
          <a:p>
            <a:pPr algn="ctr">
              <a:lnSpc>
                <a:spcPct val="200000"/>
              </a:lnSpc>
              <a:buFont typeface="Arial" pitchFamily="34" charset="0"/>
              <a:buChar char="•"/>
            </a:pPr>
            <a:r>
              <a:rPr lang="en-GB" sz="2800" dirty="0" smtClean="0">
                <a:solidFill>
                  <a:schemeClr val="accent1">
                    <a:lumMod val="50000"/>
                  </a:schemeClr>
                </a:solidFill>
                <a:latin typeface="Century Gothic" pitchFamily="34" charset="0"/>
              </a:rPr>
              <a:t> Everyone with dyslexia is good at some things. </a:t>
            </a:r>
          </a:p>
          <a:p>
            <a:pPr algn="ctr">
              <a:lnSpc>
                <a:spcPct val="200000"/>
              </a:lnSpc>
              <a:buFont typeface="Arial" pitchFamily="34" charset="0"/>
              <a:buChar char="•"/>
            </a:pPr>
            <a:r>
              <a:rPr lang="en-GB" sz="2800" dirty="0" smtClean="0">
                <a:solidFill>
                  <a:schemeClr val="accent1">
                    <a:lumMod val="50000"/>
                  </a:schemeClr>
                </a:solidFill>
                <a:latin typeface="Century Gothic" pitchFamily="34" charset="0"/>
              </a:rPr>
              <a:t> Different things help different people. </a:t>
            </a:r>
            <a:endParaRPr lang="en-GB" sz="2800" dirty="0">
              <a:solidFill>
                <a:schemeClr val="accent1">
                  <a:lumMod val="50000"/>
                </a:schemeClr>
              </a:solidFill>
              <a:latin typeface="Century Gothic" pitchFamily="34" charset="0"/>
            </a:endParaRPr>
          </a:p>
        </p:txBody>
      </p:sp>
      <p:pic>
        <p:nvPicPr>
          <p:cNvPr id="8194" name="Picture 2" descr="https://encrypted-tbn2.gstatic.com/images?q=tbn:ANd9GcQHFpOPS0ZseoxT8UJ93gjNpAB1vtf3IWWq8SRMwZ1gVwdEjbMS">
            <a:hlinkClick r:id="rId4"/>
          </p:cNvPr>
          <p:cNvPicPr>
            <a:picLocks noChangeAspect="1" noChangeArrowheads="1"/>
          </p:cNvPicPr>
          <p:nvPr/>
        </p:nvPicPr>
        <p:blipFill>
          <a:blip r:embed="rId5" cstate="print"/>
          <a:srcRect/>
          <a:stretch>
            <a:fillRect/>
          </a:stretch>
        </p:blipFill>
        <p:spPr bwMode="auto">
          <a:xfrm>
            <a:off x="6876256" y="332656"/>
            <a:ext cx="1835696" cy="179528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20689"/>
            <a:ext cx="7772400" cy="1152128"/>
          </a:xfrm>
        </p:spPr>
        <p:txBody>
          <a:bodyPr>
            <a:normAutofit fontScale="90000"/>
          </a:bodyPr>
          <a:lstStyle/>
          <a:p>
            <a:r>
              <a:rPr lang="en-GB" b="1" dirty="0" smtClean="0">
                <a:solidFill>
                  <a:schemeClr val="accent1">
                    <a:lumMod val="50000"/>
                  </a:schemeClr>
                </a:solidFill>
                <a:latin typeface="Century Gothic" pitchFamily="34" charset="0"/>
              </a:rPr>
              <a:t>How many people have dyslexia?</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755576" y="5445224"/>
            <a:ext cx="7560840" cy="1008112"/>
          </a:xfrm>
        </p:spPr>
        <p:txBody>
          <a:bodyPr>
            <a:normAutofit fontScale="92500" lnSpcReduction="10000"/>
          </a:bodyPr>
          <a:lstStyle/>
          <a:p>
            <a:r>
              <a:rPr lang="en-GB" b="1" dirty="0" smtClean="0">
                <a:solidFill>
                  <a:schemeClr val="accent1">
                    <a:lumMod val="50000"/>
                  </a:schemeClr>
                </a:solidFill>
                <a:latin typeface="Century Gothic" pitchFamily="34" charset="0"/>
              </a:rPr>
              <a:t>1 in every 10 people has dyslexia.</a:t>
            </a:r>
          </a:p>
          <a:p>
            <a:r>
              <a:rPr lang="en-GB" b="1" dirty="0" smtClean="0">
                <a:solidFill>
                  <a:schemeClr val="accent1">
                    <a:lumMod val="50000"/>
                  </a:schemeClr>
                </a:solidFill>
                <a:latin typeface="Century Gothic" pitchFamily="34" charset="0"/>
              </a:rPr>
              <a:t>It often runs in families.</a:t>
            </a:r>
            <a:endParaRPr lang="en-GB" b="1" dirty="0">
              <a:solidFill>
                <a:schemeClr val="accent1">
                  <a:lumMod val="50000"/>
                </a:schemeClr>
              </a:solidFill>
              <a:latin typeface="Century Gothic" pitchFamily="34" charset="0"/>
            </a:endParaRPr>
          </a:p>
        </p:txBody>
      </p:sp>
      <p:sp>
        <p:nvSpPr>
          <p:cNvPr id="1026" name="AutoShape 2" descr="data:image/jpeg;base64,/9j/4AAQSkZJRgABAQAAAQABAAD/2wCEAAkGBhIPERUUExQVEhUUGBgaGBgYFhUZGBgYFxgWGRgYFxoYGyYiGBkjGRQVHy8gIycpLCwsFh4xNTAqNSYrLCkBCQoKDgwOGg8PGi8kHyU1Lis2LDIsLSwsNTUwKzIqLDIuLzQ0NDAsKiwsLCwsLCw0KSwsLCwsLCwsLCwsLCwsLP/AABEIANgA6QMBIgACEQEDEQH/xAAcAAADAQADAQEAAAAAAAAAAAAABgcFAgMEAQj/xABBEAABAwICBQkGBQMCBwEAAAABAAIDBBEFBgcSITE0QVFhcXJzgbGyEyIyM5HBNVJ0ocIUQoNi0RUWIySCkuEX/8QAHAEAAgIDAQEAAAAAAAAAAAAABQYABAECAwcI/8QAOhEAAQMCAgYGCgEEAwEAAAAAAQACAwQRBTESEyFBscEzNFFhcYEUIjJykaGywtHwQjViguEjc/EG/9oADAMBAAIRAxEAPwC4oQhRRCEIUUQhCFFEIQhRRCEIUUQhCFFEIQhRRCEIUUQhCFFEIQhRRCEIUUQhCFFELDxnGS0lkewjefsFtPNgSkd77kk8pul3Hq2SnjbHGbF19vcP/VRrJSxoDd6HSEm5JJ5ySvfh+MviIBJc3lB3jqWchJUNTLC/WMcQf3NCmvcw3BT1G8OAI2g7QuSzcvyEwjoJH3+60l6fTTa+FsnaAUwRu02h3ahL2NZ6paRxYSZHje1gBt1kkAHoXbnTFnUtI97DZ5s1p5i7l6wLqKk3THhmGtqQZJMsrIViFe6nIYzNVvDtJNJM4Ndrwk7i8DV+oJt4pqa64uNoK/PSqGjDGHSwvhcb+yI1ey6+zwIP1XbEsLZDHrYshmFzoMRfM/VyZnIp2QhCXkcQsnEs1UtM7VkmaHD+0XcR1ht7LOz/AI+6kpwIzaSU6oPK0AXcR07h4qQE32naSjeH4WKlmskNh3IPXYj6O7QYLlXTDMxU1UbRStefy7nfQ7VpL8+QzOY4OaS1zTcEGxB6Faso42aylZI74xdr+03l8RY+K1xHDfRQHsN25d63oMQ9IJY4WK2UIQgyKoWbieYqalNpZWsP5d7voNq8+bsbNHSukb8Zs1nady+ABPgotNM57i5xLnONySbknpRnDsM9KBe82bl3oVX4h6OQxouVbcNzVS1LtWOVpd+U3aT1B1rrWX55a6xuNhCsGQcfdV09pDeSI6pPK4Wu0np5PBbYhhYpmayM3HetKHEfSHaDxYpmQhCCIwheHEsbgpReaRrL7gTtPUBtK+Y7iYpaeSU7dRuwc5Oxo+pCh9bWvne6SRxc5xuSfIcw6EWw7DvSrucbNCGV9f6NZrRclWahzjRzu1WTN1juBu2/VrALZX55VR0a5hfPG6GQlzorFpO8sOyx57HzVivwkQR6yM3AzuuFFiZnfq5BYnKydUIQgKNIISXX0pikLT4dI5E6Ly19EyVtn7LbjuIQfF8P9MiGibOblzCq1MGtbszCTV9AWw/L23ZK23Tv8178OweOM3vruHVYdQSlBgtTI/RcA0dtxyzQ1lJI42OxenCqX2UTWnfvPWV60IXoMUbYmCNuQFkaa0NAAWDnfCnVNG9rBdzbPA59XeB02uouv0KHD6Ke5ipcJmkcfb+ykv7xjBLSeW4sRfqTLhFYYwYi0kZ7Be3iguKUgkIkDgDltNlPFTtF2FOjikmcLe1IDelrb7eok/ssbDcMwiNwMlSZrcha5rfGw2/VUunlYWNLC3UIGqRbVtyW6F2xWu0o9U1pAO8gj4LjhlHoyaxzhcbgbruQhCWExJF0q0LnQxSDaI3ODujXAsfq23ipmv0DU0zZWOY8BzXCxB3EFTXFdH8OsfYVUIH5ZHi46Lg7fEJnwrEI2R6qTZbel3E6F75NazbdJCrmjehdFRAu2e0cXjq2AHxtdYWBZAgDwZqiKXbsjjcLHrN7kdACozGAAACwGwAcgXPFq9kjBFH4krphdE+Nxlf4WX1CEJcR5KukmhdLRkt2+ze156rFp+mtfwUjX6FewOBBFwdhB3EKc47kCAvJgqIotu2ORwsOgG9wOghMeE17I2GKTxBQHE6J8jhKzwskBU3RVRObDLIdgkcA3p1Abn6m3gsnCtH8OuPb1UJH5Y3i56Lk7PAKlU1M2JjWMAa1osANwAXTFa9j49VHtvvWmGUT2Sa1+yy7UIQlhMKxM6ULpqKZrdrrBwHPqEOt9AVFF+hkg5myLTvkLop44HnaWPcNW55Rtu39wj+EVzIQYn5HbdBMUo3SkSMzyspun7RRRO15pf7Q0MHSSbn6AD6rx0Oj9hcPa1cAbzMeCT4utb91SsNw+OnibHEA1gGy3LflJ5SedW8UxCMxGKPaSquHULxKJH7LL1IQhKqZUu1eLytnLQfdDgLWG5dGYJiZSL7GgWHWLrqr+Id2x5hcse+e7w8gvP6qolfDMHOJGmBn734CCyPcWuBO/wDKz1zikLSCDYhcEIECQbhU8lvYzicjHNDTq3aDuG89a83/ADFL/p+i44/8bewPusxGq6vqY6l4bIQL9qtzTSNkNiUu5Fnd7ac6x2wSk7TtOw3PTdK6ZMi/Nm/Ty+QS2voSIf8APJ/jzQKQ/wDCzz5ITPikp/4XSC5t7SXZ1E280sJlxT8LpO8l8ypUe1H732lSn9mTw5hUjJzyaGAk3OoN/ivRmKpdFSzPYdVzY3EHmNt682TOBp+x9yuzNfBVHdu8kluANUR/dzTa0kUwP9vJIWE47USYfW68r3lojsSbkB5IdY9ICTEyYF+H13+H1FLacqZrWvkDRbb9oSnUOLmRknd9xQDbcnbN2YamMUupK9mtTsebG13HeTz7kkplzrupP0sf3UnY180ekL58FmB7mxSaJtlxVdp3lzGk7yAfqF8qnlrHEbw0keAXyk+Wzst8git+W/su8ikO3rJz/ipplPMNTIKvXle/Vp3vFzezhaxHNvKSibpkyZurP0snm1LSfIGNbLJoi2XBJkz3OiZpG+fFfU54vjtRHh9FqSvYXB9yCQTqOs256AkxMuPfh9B1S+tSpa1z4g4X2/aVincWsksd33BVDL1S6Wlhe86znRtJPObb1orKyrwVP3TPJaqRZxaRwHaeKcoTeNpPYFNcs5gqJMRex8rnMPtvdJ90aocW2HJawSPUSl73OcblxJJO8klM+UvxN3XP5PSq/eetO9OxrZnaIt6reaUJ3udE3SN9ruS+JxjxiaLCGFkjmn25ZcHaG6utYHkF0nJkl/CGfqXehdKtodoBwv6w5rSmcW6ZB/ieSouSK181FG+Rxe46wJO82cQL+C3Ut6POAi63+tyZEkVYAneB2nim+lJMLCewcEo1/EO7Y8wuWPfPd4eQXGv4h3bHmFyx757vDyC8wn6Kf/sH3IU/2X+P5WehCEHVZaeP/G3sD7rMWnj/AMbewPusxX8S60/xXafpClnIvzZv08vkEtqk4LkeSiM8j3sc32MjW6t7m43m42bApsF9F00zJpZHRm49XmhdRE+KNjXix28kJlxT8LpO8l8ylohPtDll9fhlOI3NaWPkPvXsQSRyLaskbHq3vNhpcisUjHSabWi5tzCb8mcDT9j7ldma+CqO7d5LvwLDjTU8cRIcWNAJG4noRj1G6amljZ8T2OA6yNiTC9pqdO+zSv8ANNmiRT6O/Rt8lLMC/D67/D6iltOtPgE9Jh1YZmamv7OwuCfddtOw/wCoJKTpSva90jmm4v8AaEo1LHMbGHCxt9xQmXOu6k/Sx/dLSeswZYqKplI+Fmu3+njadrRY2vtud21YqJGxyxl5sNvBZgY58bw0XOziqNSfLZ2W+QRW/Lf2XeRXKBmq1oPIAPoEVEesxwG8gj6hIl/WunS3q2UhyZurP0snm1LSesAyxUUsdW+ZmoDTvaNrTc79ljusEip7p5GySyFhuNnBJc7HMjYHCx28V9TLj34fQdUvrS0napwCerw6jMLNfU9pcXAPvPNjtPQs1T2sdG5xsL/aVKZrntkDRc2+4J7yrwVP3TPJaq8GBUjoaaGN/wATGNB6wNq96RZiDI4jtPFOUQIjaD2BSTKX4m7rn8npVfvPWqFl/KlTBXvley0Y9qdbWG3WDrWAN+VT1+89ad6aRkkriw32N5pPqI3MjaHC213JfEyS/hDP1LvQltOWH4NLVYUGwt13NqHOtcDZqgbL9YW9W4NDHONhpDmtKVpdphoubFOGjzgIut/rcmRYuTsNkpqSOOQarxrEi4NruJA2dBW0kmrcHTvIyueKb6YFsLAewcEv1eDSOnLgBqlwN7rx49893h5BNiU8e+e7w8gkfGaKOmpy5l/WcCfgfyqlVE2NhI3n8rPQtLD6ZroZXEXLRsPNsKzUryQOjYx5/kL/ADtyQ9zC0A9q3sWwuSUtcwXGqBvA8+tdH/LcnO1MUXwjqC5p8fgtNM8yvvc96MGkjcdI715cV+RL3b/SVC8N+dH22eoK6Yr8iXu3+kqF4b86Lts9QXoOCdHJ5cChOL9JH+9i2tIA/wC/l6mehqf9HfAR9b/UUgaQePl6mehqf9HfAR9b/UVMQ/p8X+P0qUPXpP8ALimVCEJZTCl/PnATdTfW1TLJ1MyWthY9oe0k3BFwfdcdoVNz5wE3U31tU2yNx8Had6HJnwwkUMpH930pdxAXrIwe7is3F4w2eVrRYCR4AG4AONgFa8v8LB3UfoCi2N8TN3j/AFFWnL/Cwd1H6ApjPQx/u5TCemk/d60EIQlhMSzsxcJP3T/SVFsFjDqiFrgCDIwEHcQXC4KtOYuEn7p/pKjGA8VB3sfrCZ8G6CT93Jexbpo/3evVm+mbHWzMY0NaHCwAsB7o3BU/InAQdTvW5TTO/Hz9oelqpeROAg6netymJm9FET3fSsYcLVkgHfxW+hCEsJiXCb4T1HyX5+/u8V+gZvhPUfJfn7+7xTNgOUnlzS9jX8PPkmHPtFHDVasbGsb7Nhs0WFze5Trow4I96/yalDSRxn+Jn3Tfow4I96/yatq0k4cwnuWKQAV7wO9NyEISumJCU8e+e7w8gmxKePfPd4eQS7/9H1Ue8OBVGu6MeK78K+RP1fYrIWvhXyJ+r7FZCVavoIPdP1FDpPYZ4c08xfCOoLmuEXwjqC5r0pvshHhkvLivyJe7f6SoXhvzou2z1BX0i+wpXOjik9prt9o2zg4AOGqCDfZcXt4o3htdHTNe199qF4hRyTuY5m5ImkHj5epnoan/AEd8BH1v9RXLFsiU1VM6WQyazrXAcANgA5uhblDRMgjbHGNVjRYBSrrY5aVkLb3Fr+QssU1HJHUvldkb/M3XehCEGRZL+fOAm6m+pqm2RuPg7TvQ5V/FMObUwviffVeLG28cxHUbJUwPRz/S1DJvba4YSbalr3BG+/SjlDVxRUskTzYm9vMWQespZJKlkjRsFuN1O8b4mbvH+oq05f4WDuo/QEqVOi8STOkdOdV73OIDNtiSbXJ6d9k708Aja1jdjWgAdQFgpidXFNGxkZvb8KYfSyQyPc8WuuxCEIGjCzsxcJP3T/SVGMB4qDvY/WFdKiASMcx21rgQeoixSRS6LxFMyRs5IY9rgCzbZpBtcHo32RzDKyKGJ7JDYn8IPiFLJLIxzBeyUM78fP2h6Wql5E4CDqd63LJxrRx/VVD5vbaoeQbal7bAN9+hNeGYe2miZEy+qwWF955yekm5UrqyKWljiYbkWv5CylHSyR1D5HCwN+N16kIQgaMLhN8J6j5L8/f3eK/QhCQavRU10hdHMWtJuGll7dF7i6OYRVxU+mJDa9uaD4pSyT6JjF7XWBpI4z/Ez7pv0YcEe9f5NXzMuQf62b2vttT3WttqX+G+29+lb2A4IyihbEwl1rkk7yTvPR/8WamsifRMiafW2LFPSytq3SuGzatFCEIEjKEqY9893UPIJrXirsJZMbuuCOUfdCcXo31cGhHmDfj+VWqYjKyzVj4V8ifq+xWQm6nwhjGPYC6z9+79ti6YcvRNIPvOtyEi37BApsFqZI4mC3qgg7f7iVTdSyOa0dn5WjF8I6guaEJyAsLIqhCELKiEIQoohCEKKIQhdNTWRxC8j2sHO5wA/dZAJNgsEgbSu5C8tJisM3y5WSH/AEuaT+xXqULS02IUDg4XCEIQsLKEIQoohCEKKIQhCiiEIXGSQNF3ENA3kmw+pUUXJC8MOOU73arZonO5g9pPmvctnNc32hZatcHZFCEIWq2QhC8WK4zDSM15nhg5OUk8wA2lbNaXHRaLlaucGi7jYL2oSe3SjSa1tWUDn1R5XumbDsTiqWB8Tw9p5RyHmI5D0FdpaWaEXkaQFyjqIpTZjgV6kIQq67r49wAJOwDaSpjmLSTK95bTERsGzXsC53SL/CP3TpnWVzaGct36tvAuAP7EqKJiwajjlBlkF7GwCBYrVyRkRsNr7Uw0Wfa2J1zL7QcrXgEH7jwKp2Wcxsrotdo1XDY9v5T9weQqIJ00VyuFTI0fCY7nrDhbzP1V7FKGIwmRoAI7NipYdWSiUMcbg9qqSEISempeDHcVFJA+U7dUbBzuOwD6lRPE8VlqZDJK4ucfoOho5AqrpEp3PoX6v9pa49QO3zv4KPpswOJmqMn8r2SzjEj9YGbrXXKKZzHBzSWuG4g2I6iFX8i5kdWwESbZIiA4/mB+F3XsN+pR5ULRPTOvO/8At9xvWRcn6Aj6qxjETHU5ecxa3xXDCpHtnDRkc/gqIhCElptXmxHEGU8bpJDZrBc/YDnJOxTHFdJdTI4+ytCzk2BzvEm4+gW9pWncIImj4XPJP/i3Z5n6KZJowmhidFrZBcntS5idZI2TVMNgE44RpMqI3D21pmcuwNcOkEWB6iFTqKsZNG2Rh1mvFwVAFU9Fs7nUr2nc2Q28QCR9fNYxehiZHrYxY/JZwuskfJqnm6c0IQlhMS4veGgk7ANp6gotmnM8lbKdpEQJ1Gcluc87irHiMJfDI0b3McB1kEBQJzSDY7CNh8Ex4FExxc85iyA4zI8BrBkbr4qLo4zS97v6aVxdsJjcdp2b2k8uzaOoqdJk0e0zn10ZG5gc49WqR5uARrEImSU79PcCUIoZHsnbo7zZWJCEJCTqhQ7M+Muq6l73HYCWsHIGg2FvPxVxKhOYMLdTVEkbhaziR0tJu0jwTBgQZrHXzts58kDxku1bbZX28uaz0xZExl1PVsF/clIY4cm3Y09YNv3S6t3JWFuqKyOw92Nwe48gDTcfU2CY6sMMD9PKxQGmLhM3QzuFaUIQvPE9LprKRs0bo3i7XtLT1EWUXzDleaieQ5pcy/uvA90jp5j0KmUWdoZqs0wa8OBc0ONtUll78t+QpTxPSdN7R7Y449QEgawJJANrnaB4JgwxtXC8ta3YQCQTbwQPEHU0zA5ztu0XG3xSXT0z5HBrGl7juDQSf2VZyJlY0UZdJ82S1x+Vo3N6+UpOi0k1LPhjgb1MI8nJuos+MNF/UyMIIf7Mtbyu33F9wsreJmrkYGBlgTbYbnuVbDxTMeX6VyBfKwTYheDA8ZZWQtlYCAbix3gg2O5e8pWewscWuzCY2uDgHNyK4yRhwLXAEEEEHcQd4Km+O6MJA8upnNc0/wBjjYt6AdxHWu/K+c6meolbI5rmiORwGqBYt2ixG23WkWfE5ZHFzpHlztpOsf8AdMlBRVMMjgHgZd4N/ggFbV080bSWk59xFvimbD9GVU9w9qWRN5TcOPgB9yqXhOFR0sTYoxZrfqTyk9JUKFZJ+d//ALO/3TxNm2piw2ne1/vue5hcQHEht7b+Xdt6F0xGkqZtFpeCCbWtYZea0oamni0iGEWF73ueSpKFmZZr31FLFI+xc9tzYW23I3eC91TUNjY57tjWAuPUBcpYfGWvLDmDZMLXhzQ/cdqy82YB/W05jFg8HWYT+Ych6CCQozW0MkDyyRpY4chHlzjpVco89U80M0rA/wD6Dbua4AE3va1id5FknVWkuSX4qaBw5A4F1vqmPDDVQ6UehcDtNiCgOIiml0X6die690rYfh0lQ8MiYXuPNydJPIOkq0ZZwQUVO2K93b3Hncd9ujcPBIVJpNfHsbTwtbyhl2pwxHPNPTshc8PPtmB7Q0A2abb7kc6xiZqptGPQsDuBvdZw4U0Wk/TufCyYkLhFKHtDhtDgCOo7QuaWkwISRmvR5/UPMsBDHu2uafhcecEbiV0Yvm6pjxMQNcBFrxtLdUbQ4Nvc77+8ljOeKyvrJgXusxxa0AkAAcwCP0FFUMka5jgLi/bs7CEFrauB8Za5pNjbs29y9EOjatc6xaxg5y8EftcqhZXytHQMIB13u+N9rX6AORqjP9W/87v/AGP+6cspZhnjo6sh5cYmtczW97VLiQd/Jy2V/EaepkisXi1xsAtmbdpVGhnp2SbGG+3be+Qv3KnoSro/x6asikMzg4seADYDYRfbZNSV54XQyGN2YTHDKJWB7civl0uZwgoJGtbVvbG7+xwPvgdFgdnWLJS0lVDxWx2c4WjYRYkWOs7aOnYs7SE8mudc/wBkfoB8yUYo8OJdG/TIuCdmYtb8oVV14DXt0b2IG3Lbf8L0Ny/huttr/d5vZm/1t9k/ZUjo2RltI5rgD7xBu4nkLr7fsoqmjIUpa+psSP8AtpDs5xaxROvo3OhJMhNtxtb5AIfRVbWygCMC/jf5kqugr6pxoomcZJwSSNVhsSd9ztVHSxV0/o0pjveyYaWfXxiS1rqT5e/GD3s380q1Pxu7R8ymrL34we9m/mlWp+N3aPmU6QdKfdbxclOboh7zuS60yx/hDv1I9AS0mWP8Id+pHoC3qf4e8FpTfy90p50b8C3tv9SZyljRvwLe2/1JnKSa7rMnieKbqToGeAUgyTxMvczeSWUzZJ4mXuZvJLKdoumf4N5pRk6Fni7khMmIfhVN3sv3S2mTEPwqm72X7qVHtR+9yKkHsv8ADmFRskcBB2T6ivZmHhZ+6f6SvHkjgIOyfUV7Mw8LP3T/AElJUnWj73NNrOrD3eSluWuDr+7j9Tktpky1wdf3cfqcltOsPSy+I+kJSm6OPwP1FCZM3fJof0wS2mTN3yaH9MFJemj8+CkXRSeXFVjC/kRd2z0hepeXC/kRd2z0hepIL/aKdmeyFJ8wfjP+WHyYsfNvG1HeOWxmD8Z/yw+TFj5t42o7xydaTOP3BySjU5Se+eayUyZc4Kv7EfqKW0yZc4Kv7EfqKs1fR+bfqCr0vSeTvpKaNFHyZu2PSnpIuij5M3bHpT0k/E+tP/dwTVh/Vmfu9SrSbxrO7Z6nrw6QONf2I/QF7tJvGs7tnqevDpA41/Yj9ATHRZQ+67i1AKvOX3hwKXEy5G+Op/TS+QS0mXI3x1P6aXyCu1nQO/d6qUnTNWvom+ZP2GeZVKU10TfMn7DPMqlJTxfrbvLgmbC+rN8+Kk+Xvxg97N/NKtT8bu0fMq5RYBTslMzYmiQ3u7bfbvPMCVDan43dp3mUew6pbUPc5otYNHFBa6ndAxrScy48F1plj/CHfqR6AsvHMEfRvax7muLmB/u3tY32bRv2J60d4dHUUMjJWh7TKTY84a2x2bl2rahjYWzDaLgrjSQOdK6I7DYhaejfgW9t/qTQV0UVDHAwRxtDGN3AdO1d6TaiQSyueN5JTZBGY42sO4WUsyngs8VRO58T2NbFKCSCBc7rHl8EmK+4l8mTsO9JUGpWBz2A7i5oPUSE14bVGoMkjhbLmlrEKYQBjGm+fJdabJsPlmwqn9mxz9WWS+qCSL3F7BZ2csMjpqt8cQ1WNDbC5O9oJ2npVE0ccAztP9RW1dVaEEc7BvB294K1oqbSmfC47iPmF78o0zoqKFr2lrg3aDvFyTt+q9GYeFn7p/pK0FwmiD2lrhdrgQRzg7CEomW8usPbf53TQI7R6sdlvkpBlrg6/u4/U5LarWO5fgo6Cp9izU12i+0kmxFt53bSpdh1A6olZEy2s82F9gv0pzoqlk2slGwX39zQlOsp3RauI7TbiSvMmTN3yaH9MFg1tI6GR8brazHFptuuNmxVnDMuU9XR0pmZrlkTLG5GwgbNh2hYralkBjldtFzl3hZo6d0wfGNh2cVu4X8iLu2ekL1LixgaAALACwHQFySS43JKb2iwAU0xzBZ3YuHtieWGSJ2sAdWwDbm+4WsUtZt42o7xyuCh+beNqO8cmjCqp079Ej2W2+YS5idOIWXB9p11kppynTOlpK5jGlzixlgN5sSdn0Xlx7CYoaWkkYLOmY4vNybkatth3bymHRLvqOpn8lerJwaV0rdxHyd/pUqSEipEbt44t/2tPRlh8kMMvtGOZrPFtYEE2bvsU5oQk6omM8pkItdNcEQhjEY3JLzhkqWtqGSxuYGhrWu1r3FnE3Fht2FKOkMWrnjmbH6ArEo9pF4+Tss9IRzCKh8koY7JrTb4hB8UgZHEXtzcRf4FLSa9HVP7SaZl7a8D235tYgfdfKxo/wCDwm2327v5r0aLOLf3R9TUWqptOmkIFrXHwKGU0WhURg77H4hM2R8oy0LpXSuYdcNADSTuJNzcDnTchCTJ53zvMj8ymyGFsLAxmS+Ffn6p+N3ad5lfoEr8/VPxu7TvMo/gGcnlzQTGsmefJM+kbiIu4Z5uTRos4R/en0sSvpG4iLuGebk0aLOEf3p9LFvV/wBNb5LWm6+7zTmhCErpiXmxL5MnYd6SoRQ/MZ2m+YV3xL5MnYd6SoRQ/MZ2m+YTPgfRyeXNL2Me3H58lv6ROPk6megJ60ccAztP9RSLpE4+TqZ6AnrRxwDO0/1FSv8A6dH/AI8FKLr0n+XFM6EISwmFYmdOAn7H3CluTuOp+2PIqpZ04CfsfcKW5O46n7Y8imbC+py+f0pexHrUflxXRmXjJ+9f5lV/KvBU/dM9IUgzLxk/ev8AMqv5V4Kn7pnpCmL9Wi8uCmF9Yk/d61UIQllMKFD828bUd45XBQ/NvG1HeOTBgXSu8OaCYz0TfHktXNXA4f3b/wCK1dEu+o6mfyWVmrgcP7t/8Vq6Jd9R1M/krtR/T3+J+tU4OvN8B9CoyEISkmdCj2kXj5Oyz0hWFR7SLx8nZZ6QjeB9YPgeIQjGOgHiOBXdW/g0Hfu/mu/RZxb+6Pqauit/BoO/d/Nd+izi390fU1F5eqTeLuKFxdZi8G8FVEIQk1NaCoTiuDzRSva6N4Ic7+02IubEG20IQjOEVBikc0DPkhWJwCRgJ3c1v6Q6d7qiKzXH/os3NJ5TzJt0c4dJDSH2jSwveXAEWNrNAJHJuQhbVdQfRGR2/QtaaAelPkTUhCEERdcJYg5padxBB6iLKbf/AJfOyUFskbmNcCLlwdYHlFjt8V8QrdNWS01xGc1VnpY57aYyWhmrIc9XVOlY6NrXBo94uvsaAdzehNeXcGFHTsivrFtyTuuSbm3QhCktZLLE2Jx9UctikdLHHIZGjaVpIQhVFaWVmqldLRzMYNZxYbAbzbbYdOxSjKDSK+AEWIkGw9RXxCYcKkOomZ3E/L/SB4kwa6J/fb5rqzEwurZwASTK+wAuTtO4KxZfpnRUsLHCzmxsBHMQBcIQpi8h1cTO6/yUwtg1kj++y0EIQl5HEKf5l0cyz1D5YnsAkNyHawIPLawNwvqFZpqqSmdpRlV56eOdui9d2NZHnnpqWJrow6Brg65dYk23e70LUyXlM0DH67g98hF9W9gG3sBffvKELo+umfFqidh2/O/FaMo4mSa0Dbl8rcEyoQhUlbQsHH8mU9a8PfrNeBa7SBcDde4KELpFK+J2kw2K5yRskbovFwuqXI0DqZtMXSajHl4NxrXN9+zdtXqy/lOCh1jHrFzthc43NuYWGwIQujqqZzSwuNjtWjaaJrg4NFwtlCEKuu6//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hIPERUUExQVEhUUGBgaGBgYFhUZGBgYFxgWGRgYFxoYGyYiGBkjGRQVHy8gIycpLCwsFh4xNTAqNSYrLCkBCQoKDgwOGg8PGi8kHyU1Lis2LDIsLSwsNTUwKzIqLDIuLzQ0NDAsKiwsLCwsLCw0KSwsLCwsLCwsLCwsLCwsLP/AABEIANgA6QMBIgACEQEDEQH/xAAcAAADAQADAQEAAAAAAAAAAAAABgcFAgMEAQj/xABBEAABAwICBQkGBQMCBwEAAAABAAIDBBEFBgcSITE0QVFhcXJzgbGyEyIyM5HBNVJ0ocIUQoNi0RUWIySCkuEX/8QAHAEAAgIDAQEAAAAAAAAAAAAABQYABAECAwcI/8QAOhEAAQMCAgYGCgEEAwEAAAAAAQACAwQRBTESEyFBscEzNFFhcYEUIjJykaGywtHwQjViguEjc/EG/9oADAMBAAIRAxEAPwC4oQhRRCEIUUQhCFFEIQhRRCEIUUQhCFFEIQhRRCEIUUQhCFFEIQhRRCEIUUQhCFFELDxnGS0lkewjefsFtPNgSkd77kk8pul3Hq2SnjbHGbF19vcP/VRrJSxoDd6HSEm5JJ5ySvfh+MviIBJc3lB3jqWchJUNTLC/WMcQf3NCmvcw3BT1G8OAI2g7QuSzcvyEwjoJH3+60l6fTTa+FsnaAUwRu02h3ahL2NZ6paRxYSZHje1gBt1kkAHoXbnTFnUtI97DZ5s1p5i7l6wLqKk3THhmGtqQZJMsrIViFe6nIYzNVvDtJNJM4Ndrwk7i8DV+oJt4pqa64uNoK/PSqGjDGHSwvhcb+yI1ey6+zwIP1XbEsLZDHrYshmFzoMRfM/VyZnIp2QhCXkcQsnEs1UtM7VkmaHD+0XcR1ht7LOz/AI+6kpwIzaSU6oPK0AXcR07h4qQE32naSjeH4WKlmskNh3IPXYj6O7QYLlXTDMxU1UbRStefy7nfQ7VpL8+QzOY4OaS1zTcEGxB6Faso42aylZI74xdr+03l8RY+K1xHDfRQHsN25d63oMQ9IJY4WK2UIQgyKoWbieYqalNpZWsP5d7voNq8+bsbNHSukb8Zs1nady+ABPgotNM57i5xLnONySbknpRnDsM9KBe82bl3oVX4h6OQxouVbcNzVS1LtWOVpd+U3aT1B1rrWX55a6xuNhCsGQcfdV09pDeSI6pPK4Wu0np5PBbYhhYpmayM3HetKHEfSHaDxYpmQhCCIwheHEsbgpReaRrL7gTtPUBtK+Y7iYpaeSU7dRuwc5Oxo+pCh9bWvne6SRxc5xuSfIcw6EWw7DvSrucbNCGV9f6NZrRclWahzjRzu1WTN1juBu2/VrALZX55VR0a5hfPG6GQlzorFpO8sOyx57HzVivwkQR6yM3AzuuFFiZnfq5BYnKydUIQgKNIISXX0pikLT4dI5E6Ly19EyVtn7LbjuIQfF8P9MiGibOblzCq1MGtbszCTV9AWw/L23ZK23Tv8178OweOM3vruHVYdQSlBgtTI/RcA0dtxyzQ1lJI42OxenCqX2UTWnfvPWV60IXoMUbYmCNuQFkaa0NAAWDnfCnVNG9rBdzbPA59XeB02uouv0KHD6Ke5ipcJmkcfb+ykv7xjBLSeW4sRfqTLhFYYwYi0kZ7Be3iguKUgkIkDgDltNlPFTtF2FOjikmcLe1IDelrb7eok/ssbDcMwiNwMlSZrcha5rfGw2/VUunlYWNLC3UIGqRbVtyW6F2xWu0o9U1pAO8gj4LjhlHoyaxzhcbgbruQhCWExJF0q0LnQxSDaI3ODujXAsfq23ipmv0DU0zZWOY8BzXCxB3EFTXFdH8OsfYVUIH5ZHi46Lg7fEJnwrEI2R6qTZbel3E6F75NazbdJCrmjehdFRAu2e0cXjq2AHxtdYWBZAgDwZqiKXbsjjcLHrN7kdACozGAAACwGwAcgXPFq9kjBFH4krphdE+Nxlf4WX1CEJcR5KukmhdLRkt2+ze156rFp+mtfwUjX6FewOBBFwdhB3EKc47kCAvJgqIotu2ORwsOgG9wOghMeE17I2GKTxBQHE6J8jhKzwskBU3RVRObDLIdgkcA3p1Abn6m3gsnCtH8OuPb1UJH5Y3i56Lk7PAKlU1M2JjWMAa1osANwAXTFa9j49VHtvvWmGUT2Sa1+yy7UIQlhMKxM6ULpqKZrdrrBwHPqEOt9AVFF+hkg5myLTvkLop44HnaWPcNW55Rtu39wj+EVzIQYn5HbdBMUo3SkSMzyspun7RRRO15pf7Q0MHSSbn6AD6rx0Oj9hcPa1cAbzMeCT4utb91SsNw+OnibHEA1gGy3LflJ5SedW8UxCMxGKPaSquHULxKJH7LL1IQhKqZUu1eLytnLQfdDgLWG5dGYJiZSL7GgWHWLrqr+Id2x5hcse+e7w8gvP6qolfDMHOJGmBn734CCyPcWuBO/wDKz1zikLSCDYhcEIECQbhU8lvYzicjHNDTq3aDuG89a83/ADFL/p+i44/8bewPusxGq6vqY6l4bIQL9qtzTSNkNiUu5Fnd7ac6x2wSk7TtOw3PTdK6ZMi/Nm/Ty+QS2voSIf8APJ/jzQKQ/wDCzz5ITPikp/4XSC5t7SXZ1E280sJlxT8LpO8l8ypUe1H732lSn9mTw5hUjJzyaGAk3OoN/ivRmKpdFSzPYdVzY3EHmNt682TOBp+x9yuzNfBVHdu8kluANUR/dzTa0kUwP9vJIWE47USYfW68r3lojsSbkB5IdY9ICTEyYF+H13+H1FLacqZrWvkDRbb9oSnUOLmRknd9xQDbcnbN2YamMUupK9mtTsebG13HeTz7kkplzrupP0sf3UnY180ekL58FmB7mxSaJtlxVdp3lzGk7yAfqF8qnlrHEbw0keAXyk+Wzst8git+W/su8ikO3rJz/ipplPMNTIKvXle/Vp3vFzezhaxHNvKSibpkyZurP0snm1LSfIGNbLJoi2XBJkz3OiZpG+fFfU54vjtRHh9FqSvYXB9yCQTqOs256AkxMuPfh9B1S+tSpa1z4g4X2/aVincWsksd33BVDL1S6Wlhe86znRtJPObb1orKyrwVP3TPJaqRZxaRwHaeKcoTeNpPYFNcs5gqJMRex8rnMPtvdJ90aocW2HJawSPUSl73OcblxJJO8klM+UvxN3XP5PSq/eetO9OxrZnaIt6reaUJ3udE3SN9ruS+JxjxiaLCGFkjmn25ZcHaG6utYHkF0nJkl/CGfqXehdKtodoBwv6w5rSmcW6ZB/ieSouSK181FG+Rxe46wJO82cQL+C3Ut6POAi63+tyZEkVYAneB2nim+lJMLCewcEo1/EO7Y8wuWPfPd4eQXGv4h3bHmFyx757vDyC8wn6Kf/sH3IU/2X+P5WehCEHVZaeP/G3sD7rMWnj/AMbewPusxX8S60/xXafpClnIvzZv08vkEtqk4LkeSiM8j3sc32MjW6t7m43m42bApsF9F00zJpZHRm49XmhdRE+KNjXix28kJlxT8LpO8l8ylohPtDll9fhlOI3NaWPkPvXsQSRyLaskbHq3vNhpcisUjHSabWi5tzCb8mcDT9j7ldma+CqO7d5LvwLDjTU8cRIcWNAJG4noRj1G6amljZ8T2OA6yNiTC9pqdO+zSv8ANNmiRT6O/Rt8lLMC/D67/D6iltOtPgE9Jh1YZmamv7OwuCfddtOw/wCoJKTpSva90jmm4v8AaEo1LHMbGHCxt9xQmXOu6k/Sx/dLSeswZYqKplI+Fmu3+njadrRY2vtud21YqJGxyxl5sNvBZgY58bw0XOziqNSfLZ2W+QRW/Lf2XeRXKBmq1oPIAPoEVEesxwG8gj6hIl/WunS3q2UhyZurP0snm1LSesAyxUUsdW+ZmoDTvaNrTc79ljusEip7p5GySyFhuNnBJc7HMjYHCx28V9TLj34fQdUvrS0napwCerw6jMLNfU9pcXAPvPNjtPQs1T2sdG5xsL/aVKZrntkDRc2+4J7yrwVP3TPJaq8GBUjoaaGN/wATGNB6wNq96RZiDI4jtPFOUQIjaD2BSTKX4m7rn8npVfvPWqFl/KlTBXvley0Y9qdbWG3WDrWAN+VT1+89ad6aRkkriw32N5pPqI3MjaHC213JfEyS/hDP1LvQltOWH4NLVYUGwt13NqHOtcDZqgbL9YW9W4NDHONhpDmtKVpdphoubFOGjzgIut/rcmRYuTsNkpqSOOQarxrEi4NruJA2dBW0kmrcHTvIyueKb6YFsLAewcEv1eDSOnLgBqlwN7rx49893h5BNiU8e+e7w8gkfGaKOmpy5l/WcCfgfyqlVE2NhI3n8rPQtLD6ZroZXEXLRsPNsKzUryQOjYx5/kL/ADtyQ9zC0A9q3sWwuSUtcwXGqBvA8+tdH/LcnO1MUXwjqC5p8fgtNM8yvvc96MGkjcdI715cV+RL3b/SVC8N+dH22eoK6Yr8iXu3+kqF4b86Lts9QXoOCdHJ5cChOL9JH+9i2tIA/wC/l6mehqf9HfAR9b/UUgaQePl6mehqf9HfAR9b/UVMQ/p8X+P0qUPXpP8ALimVCEJZTCl/PnATdTfW1TLJ1MyWthY9oe0k3BFwfdcdoVNz5wE3U31tU2yNx8Had6HJnwwkUMpH930pdxAXrIwe7is3F4w2eVrRYCR4AG4AONgFa8v8LB3UfoCi2N8TN3j/AFFWnL/Cwd1H6ApjPQx/u5TCemk/d60EIQlhMSzsxcJP3T/SVFsFjDqiFrgCDIwEHcQXC4KtOYuEn7p/pKjGA8VB3sfrCZ8G6CT93Jexbpo/3evVm+mbHWzMY0NaHCwAsB7o3BU/InAQdTvW5TTO/Hz9oelqpeROAg6netymJm9FET3fSsYcLVkgHfxW+hCEsJiXCb4T1HyX5+/u8V+gZvhPUfJfn7+7xTNgOUnlzS9jX8PPkmHPtFHDVasbGsb7Nhs0WFze5Trow4I96/yalDSRxn+Jn3Tfow4I96/yatq0k4cwnuWKQAV7wO9NyEISumJCU8e+e7w8gmxKePfPd4eQS7/9H1Ue8OBVGu6MeK78K+RP1fYrIWvhXyJ+r7FZCVavoIPdP1FDpPYZ4c08xfCOoLmuEXwjqC5r0pvshHhkvLivyJe7f6SoXhvzou2z1BX0i+wpXOjik9prt9o2zg4AOGqCDfZcXt4o3htdHTNe199qF4hRyTuY5m5ImkHj5epnoan/AEd8BH1v9RXLFsiU1VM6WQyazrXAcANgA5uhblDRMgjbHGNVjRYBSrrY5aVkLb3Fr+QssU1HJHUvldkb/M3XehCEGRZL+fOAm6m+pqm2RuPg7TvQ5V/FMObUwviffVeLG28cxHUbJUwPRz/S1DJvba4YSbalr3BG+/SjlDVxRUskTzYm9vMWQespZJKlkjRsFuN1O8b4mbvH+oq05f4WDuo/QEqVOi8STOkdOdV73OIDNtiSbXJ6d9k708Aja1jdjWgAdQFgpidXFNGxkZvb8KYfSyQyPc8WuuxCEIGjCzsxcJP3T/SVGMB4qDvY/WFdKiASMcx21rgQeoixSRS6LxFMyRs5IY9rgCzbZpBtcHo32RzDKyKGJ7JDYn8IPiFLJLIxzBeyUM78fP2h6Wql5E4CDqd63LJxrRx/VVD5vbaoeQbal7bAN9+hNeGYe2miZEy+qwWF955yekm5UrqyKWljiYbkWv5CylHSyR1D5HCwN+N16kIQgaMLhN8J6j5L8/f3eK/QhCQavRU10hdHMWtJuGll7dF7i6OYRVxU+mJDa9uaD4pSyT6JjF7XWBpI4z/Ez7pv0YcEe9f5NXzMuQf62b2vttT3WttqX+G+29+lb2A4IyihbEwl1rkk7yTvPR/8WamsifRMiafW2LFPSytq3SuGzatFCEIEjKEqY9893UPIJrXirsJZMbuuCOUfdCcXo31cGhHmDfj+VWqYjKyzVj4V8ifq+xWQm6nwhjGPYC6z9+79ti6YcvRNIPvOtyEi37BApsFqZI4mC3qgg7f7iVTdSyOa0dn5WjF8I6guaEJyAsLIqhCELKiEIQoohCEKKIQhdNTWRxC8j2sHO5wA/dZAJNgsEgbSu5C8tJisM3y5WSH/AEuaT+xXqULS02IUDg4XCEIQsLKEIQoohCEKKIQhCiiEIXGSQNF3ENA3kmw+pUUXJC8MOOU73arZonO5g9pPmvctnNc32hZatcHZFCEIWq2QhC8WK4zDSM15nhg5OUk8wA2lbNaXHRaLlaucGi7jYL2oSe3SjSa1tWUDn1R5XumbDsTiqWB8Tw9p5RyHmI5D0FdpaWaEXkaQFyjqIpTZjgV6kIQq67r49wAJOwDaSpjmLSTK95bTERsGzXsC53SL/CP3TpnWVzaGct36tvAuAP7EqKJiwajjlBlkF7GwCBYrVyRkRsNr7Uw0Wfa2J1zL7QcrXgEH7jwKp2Wcxsrotdo1XDY9v5T9weQqIJ00VyuFTI0fCY7nrDhbzP1V7FKGIwmRoAI7NipYdWSiUMcbg9qqSEISempeDHcVFJA+U7dUbBzuOwD6lRPE8VlqZDJK4ucfoOho5AqrpEp3PoX6v9pa49QO3zv4KPpswOJmqMn8r2SzjEj9YGbrXXKKZzHBzSWuG4g2I6iFX8i5kdWwESbZIiA4/mB+F3XsN+pR5ULRPTOvO/8At9xvWRcn6Aj6qxjETHU5ecxa3xXDCpHtnDRkc/gqIhCElptXmxHEGU8bpJDZrBc/YDnJOxTHFdJdTI4+ytCzk2BzvEm4+gW9pWncIImj4XPJP/i3Z5n6KZJowmhidFrZBcntS5idZI2TVMNgE44RpMqI3D21pmcuwNcOkEWB6iFTqKsZNG2Rh1mvFwVAFU9Fs7nUr2nc2Q28QCR9fNYxehiZHrYxY/JZwuskfJqnm6c0IQlhMS4veGgk7ANp6gotmnM8lbKdpEQJ1Gcluc87irHiMJfDI0b3McB1kEBQJzSDY7CNh8Ex4FExxc85iyA4zI8BrBkbr4qLo4zS97v6aVxdsJjcdp2b2k8uzaOoqdJk0e0zn10ZG5gc49WqR5uARrEImSU79PcCUIoZHsnbo7zZWJCEJCTqhQ7M+Muq6l73HYCWsHIGg2FvPxVxKhOYMLdTVEkbhaziR0tJu0jwTBgQZrHXzts58kDxku1bbZX28uaz0xZExl1PVsF/clIY4cm3Y09YNv3S6t3JWFuqKyOw92Nwe48gDTcfU2CY6sMMD9PKxQGmLhM3QzuFaUIQvPE9LprKRs0bo3i7XtLT1EWUXzDleaieQ5pcy/uvA90jp5j0KmUWdoZqs0wa8OBc0ONtUll78t+QpTxPSdN7R7Y449QEgawJJANrnaB4JgwxtXC8ta3YQCQTbwQPEHU0zA5ztu0XG3xSXT0z5HBrGl7juDQSf2VZyJlY0UZdJ82S1x+Vo3N6+UpOi0k1LPhjgb1MI8nJuos+MNF/UyMIIf7Mtbyu33F9wsreJmrkYGBlgTbYbnuVbDxTMeX6VyBfKwTYheDA8ZZWQtlYCAbix3gg2O5e8pWewscWuzCY2uDgHNyK4yRhwLXAEEEEHcQd4Km+O6MJA8upnNc0/wBjjYt6AdxHWu/K+c6meolbI5rmiORwGqBYt2ixG23WkWfE5ZHFzpHlztpOsf8AdMlBRVMMjgHgZd4N/ggFbV080bSWk59xFvimbD9GVU9w9qWRN5TcOPgB9yqXhOFR0sTYoxZrfqTyk9JUKFZJ+d//ALO/3TxNm2piw2ne1/vue5hcQHEht7b+Xdt6F0xGkqZtFpeCCbWtYZea0oamni0iGEWF73ueSpKFmZZr31FLFI+xc9tzYW23I3eC91TUNjY57tjWAuPUBcpYfGWvLDmDZMLXhzQ/cdqy82YB/W05jFg8HWYT+Ych6CCQozW0MkDyyRpY4chHlzjpVco89U80M0rA/wD6Dbua4AE3va1id5FknVWkuSX4qaBw5A4F1vqmPDDVQ6UehcDtNiCgOIiml0X6die690rYfh0lQ8MiYXuPNydJPIOkq0ZZwQUVO2K93b3Hncd9ujcPBIVJpNfHsbTwtbyhl2pwxHPNPTshc8PPtmB7Q0A2abb7kc6xiZqptGPQsDuBvdZw4U0Wk/TufCyYkLhFKHtDhtDgCOo7QuaWkwISRmvR5/UPMsBDHu2uafhcecEbiV0Yvm6pjxMQNcBFrxtLdUbQ4Nvc77+8ljOeKyvrJgXusxxa0AkAAcwCP0FFUMka5jgLi/bs7CEFrauB8Za5pNjbs29y9EOjatc6xaxg5y8EftcqhZXytHQMIB13u+N9rX6AORqjP9W/87v/AGP+6cspZhnjo6sh5cYmtczW97VLiQd/Jy2V/EaepkisXi1xsAtmbdpVGhnp2SbGG+3be+Qv3KnoSro/x6asikMzg4seADYDYRfbZNSV54XQyGN2YTHDKJWB7civl0uZwgoJGtbVvbG7+xwPvgdFgdnWLJS0lVDxWx2c4WjYRYkWOs7aOnYs7SE8mudc/wBkfoB8yUYo8OJdG/TIuCdmYtb8oVV14DXt0b2IG3Lbf8L0Ny/huttr/d5vZm/1t9k/ZUjo2RltI5rgD7xBu4nkLr7fsoqmjIUpa+psSP8AtpDs5xaxROvo3OhJMhNtxtb5AIfRVbWygCMC/jf5kqugr6pxoomcZJwSSNVhsSd9ztVHSxV0/o0pjveyYaWfXxiS1rqT5e/GD3s380q1Pxu7R8ymrL34we9m/mlWp+N3aPmU6QdKfdbxclOboh7zuS60yx/hDv1I9AS0mWP8Id+pHoC3qf4e8FpTfy90p50b8C3tv9SZyljRvwLe2/1JnKSa7rMnieKbqToGeAUgyTxMvczeSWUzZJ4mXuZvJLKdoumf4N5pRk6Fni7khMmIfhVN3sv3S2mTEPwqm72X7qVHtR+9yKkHsv8ADmFRskcBB2T6ivZmHhZ+6f6SvHkjgIOyfUV7Mw8LP3T/AElJUnWj73NNrOrD3eSluWuDr+7j9Tktpky1wdf3cfqcltOsPSy+I+kJSm6OPwP1FCZM3fJof0wS2mTN3yaH9MFJemj8+CkXRSeXFVjC/kRd2z0hepeXC/kRd2z0hepIL/aKdmeyFJ8wfjP+WHyYsfNvG1HeOWxmD8Z/yw+TFj5t42o7xydaTOP3BySjU5Se+eayUyZc4Kv7EfqKW0yZc4Kv7EfqKs1fR+bfqCr0vSeTvpKaNFHyZu2PSnpIuij5M3bHpT0k/E+tP/dwTVh/Vmfu9SrSbxrO7Z6nrw6QONf2I/QF7tJvGs7tnqevDpA41/Yj9ATHRZQ+67i1AKvOX3hwKXEy5G+Op/TS+QS0mXI3x1P6aXyCu1nQO/d6qUnTNWvom+ZP2GeZVKU10TfMn7DPMqlJTxfrbvLgmbC+rN8+Kk+Xvxg97N/NKtT8bu0fMq5RYBTslMzYmiQ3u7bfbvPMCVDan43dp3mUew6pbUPc5otYNHFBa6ndAxrScy48F1plj/CHfqR6AsvHMEfRvax7muLmB/u3tY32bRv2J60d4dHUUMjJWh7TKTY84a2x2bl2rahjYWzDaLgrjSQOdK6I7DYhaejfgW9t/qTQV0UVDHAwRxtDGN3AdO1d6TaiQSyueN5JTZBGY42sO4WUsyngs8VRO58T2NbFKCSCBc7rHl8EmK+4l8mTsO9JUGpWBz2A7i5oPUSE14bVGoMkjhbLmlrEKYQBjGm+fJdabJsPlmwqn9mxz9WWS+qCSL3F7BZ2csMjpqt8cQ1WNDbC5O9oJ2npVE0ccAztP9RW1dVaEEc7BvB294K1oqbSmfC47iPmF78o0zoqKFr2lrg3aDvFyTt+q9GYeFn7p/pK0FwmiD2lrhdrgQRzg7CEomW8usPbf53TQI7R6sdlvkpBlrg6/u4/U5LarWO5fgo6Cp9izU12i+0kmxFt53bSpdh1A6olZEy2s82F9gv0pzoqlk2slGwX39zQlOsp3RauI7TbiSvMmTN3yaH9MFg1tI6GR8brazHFptuuNmxVnDMuU9XR0pmZrlkTLG5GwgbNh2hYralkBjldtFzl3hZo6d0wfGNh2cVu4X8iLu2ekL1LixgaAALACwHQFySS43JKb2iwAU0xzBZ3YuHtieWGSJ2sAdWwDbm+4WsUtZt42o7xyuCh+beNqO8cmjCqp079Ej2W2+YS5idOIWXB9p11kppynTOlpK5jGlzixlgN5sSdn0Xlx7CYoaWkkYLOmY4vNybkatth3bymHRLvqOpn8lerJwaV0rdxHyd/pUqSEipEbt44t/2tPRlh8kMMvtGOZrPFtYEE2bvsU5oQk6omM8pkItdNcEQhjEY3JLzhkqWtqGSxuYGhrWu1r3FnE3Fht2FKOkMWrnjmbH6ArEo9pF4+Tss9IRzCKh8koY7JrTb4hB8UgZHEXtzcRf4FLSa9HVP7SaZl7a8D235tYgfdfKxo/wCDwm2327v5r0aLOLf3R9TUWqptOmkIFrXHwKGU0WhURg77H4hM2R8oy0LpXSuYdcNADSTuJNzcDnTchCTJ53zvMj8ymyGFsLAxmS+Ffn6p+N3ad5lfoEr8/VPxu7TvMo/gGcnlzQTGsmefJM+kbiIu4Z5uTRos4R/en0sSvpG4iLuGebk0aLOEf3p9LFvV/wBNb5LWm6+7zTmhCErpiXmxL5MnYd6SoRQ/MZ2m+YV3xL5MnYd6SoRQ/MZ2m+YTPgfRyeXNL2Me3H58lv6ROPk6megJ60ccAztP9RSLpE4+TqZ6AnrRxwDO0/1FSv8A6dH/AI8FKLr0n+XFM6EISwmFYmdOAn7H3CluTuOp+2PIqpZ04CfsfcKW5O46n7Y8imbC+py+f0pexHrUflxXRmXjJ+9f5lV/KvBU/dM9IUgzLxk/ev8AMqv5V4Kn7pnpCmL9Wi8uCmF9Yk/d61UIQllMKFD828bUd45XBQ/NvG1HeOTBgXSu8OaCYz0TfHktXNXA4f3b/wCK1dEu+o6mfyWVmrgcP7t/8Vq6Jd9R1M/krtR/T3+J+tU4OvN8B9CoyEISkmdCj2kXj5Oyz0hWFR7SLx8nZZ6QjeB9YPgeIQjGOgHiOBXdW/g0Hfu/mu/RZxb+6Pqauit/BoO/d/Nd+izi390fU1F5eqTeLuKFxdZi8G8FVEIQk1NaCoTiuDzRSva6N4Ic7+02IubEG20IQjOEVBikc0DPkhWJwCRgJ3c1v6Q6d7qiKzXH/os3NJ5TzJt0c4dJDSH2jSwveXAEWNrNAJHJuQhbVdQfRGR2/QtaaAelPkTUhCEERdcJYg5padxBB6iLKbf/AJfOyUFskbmNcCLlwdYHlFjt8V8QrdNWS01xGc1VnpY57aYyWhmrIc9XVOlY6NrXBo94uvsaAdzehNeXcGFHTsivrFtyTuuSbm3QhCktZLLE2Jx9UctikdLHHIZGjaVpIQhVFaWVmqldLRzMYNZxYbAbzbbYdOxSjKDSK+AEWIkGw9RXxCYcKkOomZ3E/L/SB4kwa6J/fb5rqzEwurZwASTK+wAuTtO4KxZfpnRUsLHCzmxsBHMQBcIQpi8h1cTO6/yUwtg1kj++y0EIQl5HEKf5l0cyz1D5YnsAkNyHawIPLawNwvqFZpqqSmdpRlV56eOdui9d2NZHnnpqWJrow6Brg65dYk23e70LUyXlM0DH67g98hF9W9gG3sBffvKELo+umfFqidh2/O/FaMo4mSa0Dbl8rcEyoQhUlbQsHH8mU9a8PfrNeBa7SBcDde4KELpFK+J2kw2K5yRskbovFwuqXI0DqZtMXSajHl4NxrXN9+zdtXqy/lOCh1jHrFzthc43NuYWGwIQujqqZzSwuNjtWjaaJrg4NFwtlCEKuu6//9k=">
            <a:hlinkClick r:id="rId3"/>
          </p:cNvPr>
          <p:cNvSpPr>
            <a:spLocks noChangeAspect="1" noChangeArrowheads="1"/>
          </p:cNvSpPr>
          <p:nvPr/>
        </p:nvSpPr>
        <p:spPr bwMode="auto">
          <a:xfrm>
            <a:off x="57150" y="-1271588"/>
            <a:ext cx="2857500" cy="26574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data:image/jpeg;base64,/9j/4AAQSkZJRgABAQAAAQABAAD/2wCEAAkGBhESERUUEBIWERQUFxgYFRMWFhQSFRQWGRcXGBcYFxQYHCceGBkjGRYTHy8gIycqLC0sFh8xNTAqNSYrLC0BCQoKDgsMGg4OGTUkHiQ1NTE0NTU1LjU0MDI1NTU1NTQ1NTU1NDY1LTU1MjUqNDU0LzI0MjU0NDQtMzQsNDUsNf/AABEIAHYBqgMBIgACEQEDEQH/xAAcAAEAAwEBAQEBAAAAAAAAAAAABQYHBAMCAQj/xABKEAABAgIFBwgGBwYFBQEAAAABAAIDEQQFBhIhMTRBUWFzsgcTM3FygZGxIjKhs8HCIyQ1dIKDwxRTkqLR0kNEhOHxFlJiY/BC/8QAGgEBAAMBAQEAAAAAAAAAAAAAAAQFBgMHAv/EADARAQACAgEBBAgFBQAAAAAAAAABAgMEESEFMXGBMjRRkbGywcISEzPw8SI1QWFy/9oADAMBAAIRAxEAPwDcUREBERAREQEREBERAREQEREBERAREQEREBERAREQEREBERAREQEREBERAREQEREBERAREQEREBERAREQEREBERAREQEREHPWFPZAhPixTJjGlzjsGoaToksvpHLFH5ycOBDEOeDXF5eR2gQAe4960C19VPpNDjQofruaC0ZJlrg8Ceid2XesCjQHMcWPaWvBkWOBDgdRBxmtN2Jp6+xS1ssc29n+lVv58uO0RTpD+gLNWhh02AIsMFuJa9hxLHiUxPTgQQdRHUpVU7kvqOLR6K4xgWOivvhhwLWhoAmNBMieqSuKo9ymPHsXpinmsT0WGG1rY4m/eL8JX6vOkQrzHNnK8CJ6piSiuqnU+3zr5EBjSwZHPvEu2gAiQU9Z60DaU04XHtlebOYxyEHVgVnNMoT4LyyILrhr07QdI2q22Dqx7b8VwLWuAa2eF7GZPVgMetBcEREBU6tbdubELYDGua0yvumb0ssgCMNquBCyasqufAiFkQSkcDocNBB0hBf7OWlFJBa5tyI0TIBmCMkx36NoU2qRYOrX846MQQy6WtJwvEkEy1gS9qu6AiIgr9fWuZR3c21vOPGXG61s8kzIzMsZbUqG1zKQ7m3N5t5yY3mullAMhIyxlsVTtZQnw6S8uBk83mnQQdHdkSylCfEpLC0YMN5x0AD+uRBpiIiAq5aO1v7O7m4bQ98gXEzutnkEhiTLHvCsazy2dWvZSHRCCWRJEO0AgAEE6DhPvQTVQWz52IIcZoaXYNc2cidRBydc1aVmNmKtfFpDC0G6xwc52gBpnKesylJacgIiIIa0Vo20ZoAbfiOyNnIADSf6aVC1bb1xeBHY0NJlebMXdpBJmEt7Vry5sZoLmht10sbsiSCdhvHHYqtQKA+M8Mhi8Tp0NGsnQAg1xF8w2SAGoAeC+kBRVoK+bRWAkXnumGtnLJlJOoTHipVVK3lWveGRWAuDAQ4DGQMiDLVgZ9yDmoVv33xz0Ntw5Sy8C3bIkz9iurXAgEYg4g6wsiolFfFcGQ2lzjkA8zqG1axQqPchsZOdxrWz1yAHwQeyIiDjratGUeEYj8ZYADK5xyAf/aFUWcoEW96UJl3UC4Ol2jh7FO2xq58aj/Ri85jg66MpEiDIaTjPuWdMhkm6AS44XQJmeqWVBrdCpjYsNsRhm1wmNfUdoMx3L3UZZygOg0ZjH+tiSNRcS6XdOSk0Bc9PpzYMN0R/qtGjKdAA2kyC6FFWnq90ajPazF2DgNd0zl4TQVo8oEW9MQmXf+2br0u1k9it9V1kyPCbEZkOUHKCMoKygsIN0g3sl2WM9Uss1pFkaufBo4EQSc5xddOVswAAdsgD3oJpERB8xIgaCXGQAJJ1AYlUql2/ffPNQ23NF+8XEa8CJdWKt9YUYxIURgMi9jmg6pghZRSaO6G4tiNLHDKDh/yNqDTKhrxtJhlwF1zTJzZzlqIOkH4FSaqthKtexj4jwWiJdDQcCQ2fpS1G9h1K1ICIiAom01oYdCgGLEF4zDWMBkXvOQT0ZCSdQKllm/LM43KMNF6IZbQGS8z4qboYK7G1TFbun+XDZyTixTeO9WKXynVi9xLYohDQxkOGQO94JPiuc8oNYkzNImRkPNQJjqNzBQ8arntgw4xldiue1uOM4d29MSw9YS71yre009Xj+nHX2d0M5bPm562n3rPD5SayBn+0XthhwpHwaCtLsRbIU6G4OaGRocr7R6pByObPGWBw0d4WL0Crnxi4Ml6EN8QzMvRhtvOltlkVr5JHEU8jXBfP+KGq3tPR151r2pWItWOenRL1NjLGWItPMT7WvUylthMc95k1omf6DboVBpttqS904ZEJugANcZbS4GZ6pKy23d9UdtcziVAZRXGG6IJXWua065uvSl/CVh1+kXWrpZyxZ9bIZ+VfotdTP338kP8AtUOvWi0YxHtY2U3uDRPATJligvVl7VGOebigCJKbSMA8DLhoOlWGPHaxpc4ya0Ek6gMSsys7MUuFrD5eYKvNrT9Ti9TeNqCrVhbekPceaIhM0CTXOPWSCJ9XtXG61dLOWLPrZDPyqPg0RzmPeJSh3b2v0nXRLvXggmBa6mfvv5If9qsdmLWujOEKPK+fVeMA6WMiNBlq/wCaPBhFzg0ZXEAdZMh5rtq+EYdLhtOVsZrTLJMPAMtmVBqiqFeW3LHllHDTdMi92IJGW6Acm0/7q1UpxDHEZQ0keBWS0ajuiGTRMyJ1YNaXH2AoJaNa+kPEniG8anQw4eBSDa+kMEmCGwamww0eAUIiC61HbcveGUgNF4yD2zAB0XgTk2/8q3rH6TR3MMnCRLQ7Xg4THsK1mivJhNJyloJO2QQVO0Fs3teYdHkA0yMQgOJIy3QcJT04zUMbW0vTF/kh/wBqjqFRHRXhjZXnTy4DBpcce4rwCCXbayljJFlsDIY+VSdT23iB4FIIew4F8g1zduGBHd/RVVe9Kojod29L02NeJY+i7JPag10FVi09rDBdzUEAvl6TjiGzyADSZSPeMuibqgzo8In92zhCziuml1LijSYpA/ikPgg9za6mfvv5If8Aavxtq6WMkWXUyGPlUbSaOWPcx0pscWmWSYMjLwXkgsVAtvSGOHOkRW6RJrXS2EAY9avtGpLYjGvYZtcAQdhWTxKI5sNkQyuvLgNfoSnMfiC0GxjvqbOt/G5B42ntR+zkQ4QBiETJOIYNGGklVY2upn77+SH/AGr4tWfrcXrbwNXBTaI6FEdDdK80yMsR3IJBtq6WMkWXUyGPlXRQ7a0lrgXuEVulpa1uGwtAkfFQC9zRHc2ImF0vLNsw0OyapEINWoNNbGhtiM9VwmNY1g7QZjuUfaOvxRmCQvPdO605MMpOwTHXNcdhHfVjsiOl4NPxKhbfH6wzdjif/sg4n2wphM+dlsDGSHiCV8C1dLnPncddyHPxuqPpNEdDuXpemwPEv+105T24FeCCbg2ypbTMxA8anNbI/wAIB9qvNSVw2kwg9okQZObluu+IyGazKFRHOY94lKHdva/SddEu9Wvk8PTDd/OgsFfV02jQ7xF5xMmNyTO3YFSItsaWTMRA3Y1jJDxBPtUpyhn0oI2P82KrxqI5rGOMpRA4t1+i4tM+8IJD/qulznzuOu5Dn43V9w7YUsGfO3thYyR8ACoVe9Hojnh5bL6Nhe6eoEDDb6QQaRZ6vW0mGTK69uD26MchGw4+BXZWNPbBhuiPyNGTSTkAG0mSpnJ+fpog/wDX5OH9Spe3p+rN3jeF6CvUu2tKc4ljhDGhrWtPiXAz9i8HWqpZyxZyyehDMv5VH/sjua53C7fubb129k1SXggmRa+mfvf5If8AarXZi037RNkQBsRonhkcNYGgjDDb4UKhUN0WI1jJXnTlPAYAnyBUlZB31uFtvcDkGloiICzblm9WjdqJ5MWkrNuWb1aN2onkxWvY/r1PP4Sh7vq9v3/lS6x+z6JvKV5wVBqcrH7Pom8pXnBUGtzr+hPjb5pZ/L6XlHwhOWS9ekfc6T7sqY5Js/O5fxMURZEfSR/ulJ92VL8kufncv4mKDvfo5/8AmPqk6/p4/Fo1uM0PaZ5qmUfNI28heURXO3GaHtM81TKPmkbeQvKIvP2jRq76hzmDvG+YXAu+oc5g7xvmEHrUeeQ958Srxa7M4v4eNqpFSD65D3vxKu9rszi/h42oKNV2bUrqg+9UYpOrs2pXVB96oxB01d00PeM4gu0Z/wD6n9ZcVXdND3jOILul9f8A9T+sg0emdG/su8isys90v5UX3TlptM6N/Zd5FZlZ7pfyovunII4IgRBI1/0jdzC921aXQuhZ2G8IWaWg6Ru5he7atLoXQs7DeEIM3sznMP8AH7t6ixkUpZnOYf4/dvUWMiD9UlXmWB93g+RUapOvRjA+7wfIoNEqbN4O6ZwBZ5WOev3/AM60Ops3g7pnAFnlY56/f/Og566zmNvYnGVxLtrrOY29icZXEgk6ZmlH7UfzYrrYvNGdb+NypVMzSj9uP5sV1sXmjOt/G5BTbVZ3G6xwNXxaXO43b+AX3arO43WOBq+LS53G7fwCCMUnEzJm/f7tijFJxB9SZ94f7tiC22DzY7x3k1Qtvs4ZuxxvU1YPNjvHeTVC2+zhm7HG9BGV3ko/3eH5vUYpOu8lH+7w/N6jEEnV+bUrqg+8U9yeZY35fzqCq8fVqV1QfeKd5PMsb8v50HxyhevB7L/NqhKy6Ci9iJ71ym+UL14PZf5tUJWXQUXsRPeuQRikqn9Sk7h3HDUapOpx6FJ3DuOGglbAdO/d/M1S9vs2bvW8L1EWA6d+7+Zql7fZs3et4XoKoMyP3ge6Ki1KDMj94HuiotBKWZzqF1u4HL0shncL8Xu3LzsxnULrdwOXpZDO4X4vduQaYiIgKu2ysg2nw2N5wwnQ3EtddviREiC2Y1DGehWJF1xZb4bxkxzxMPi9K5K/ht3Mf5QqhbQ6NQ4LXF8jHJcRK85xhEmWgaJbFVKNVl+jxo16XMuhNuyne5wvE5zwlc1aVf8Aln/yv536Sp1W/Z9M3lF4oy3GhmvbRpkmesz1879VBsUrGxavHSI+12cnFHbEpvNundiQYzDLAyc2R9k1oVkOT1tBjOimMYpLSxouXAASCSfSMz6I1ae6g8l32izsROFbaqjtvYyYs846TxFqxz75TdDFW+OLTHWJcNc1WKRCMMktnIhwxkQZjDSqrXVQCi0NwvX3OiMJMrowDpACZ1nxV4Vdt3mv42/FZlaqPQaFzl/GVyG+JknO7LDZOeVelRn6zB3jOIL1qP8Ax/u8XyC8qkzmDvWcQQXOh2Naykc9zhIDi4MliCZ5XTxAnqUzWdAEaE6G4kBwyjQQQQfEBdSIKZWFnBRaHGN++55h4yugARBISmdaq9X0PnX3Z3fRe6cp+q0ul7FoFsszidbONqpFn+m/Li+6eg5Kvd9LDP8A5s4gr0bHN/aef5wyv85cu43p3vWnkvbFRKD0kPts4gteQfMSHeBByEEeKqNDse6j85EdEDg2HEDQAQTNpEzPJhPBXBc1ZdDE7D+EoMoo0G+5rRhec1s9UyB8V+0mAWPcwmZa5zZ65Ej4L0qzpoW8ZxBfVa9PF3kTjKC0UqyTqQIMRkQNBhQw4EEkSaMRLLho2K3QoQa0NGQADuAkuap83g7tnAF2IKzQLHNgRTF5wuDQ6427KUwRi6eMgToCoUJsyBrkPFbBH9V3UfJZDR/Wb1t8wg9adRubivZOdxxbPJORlOSt3/SwpUGjxBEMMiCxpF29MAYSxEjiVWK8zmNvH8RWiWdzWDu2+SDto8AMY1jcjWhonlkBIeSgI9jGOpPPc4bpcHlkspnOV6eQnYrGiDKK6zmNvX8ZXnT6HzZaJzvQ2PySlfbOXcvSus5jb1/GV61768PcQeAIJuqKhFKobBfuFkR8jK8CDKYImNngrXVFWiBCbDBLrs5k4TJJJw0YlRVhc1/G74KwoK5WdjWxo5imIWhxBcyU5yAGDp4TAGgqo2lzuN2/gFqKy60udxu38Ag5aZQ+bEMznzkMPySlNzhLb6vtViqCpRSqG5l64Wxi4OleHqNEiJjWoauPUo24bxxFa7AdA/eHgYgl6kqgUaEIYdexJLpSmTqGgSAXFaCy4pL2v5zmy0XT6N4ETJGkSOJU6iDObYUUQ40NjcjILGieXAvCin0OUFsSfrPc2Usl0NM5/i9im7eZyN23ieo2NmkPfROCGgkbJUER20iESW32MxGMiHEjDTjJWmz1nhRQ/wBO+58pmV0ACcgBM6yq/wAnvSRey3zKvCCGtDZwUq4b9xzJ4yvAgynhMagqta6gCAKPDaSQ1jsTpJdMnxJWhKj8oPSQuw7zCCutoc4JizyRAy7LW1zpz7lKWPowixIsN0wHwXtJGUTczFckPMn79nu3qRsFnLt27iYgslnrMCiuc7nOcLhIejdAE55JmZyLrr2pxSYVwuuEEODpTkRMYjSJEqRRBRbQ1KKNRGMDr5dGvOdKWNxwwGgSCr1Fod9sR05c2y9KU5+k1stnrK58oHQQ94OB6qtVdHSd1+oxB92XP1uD2jwuVsqmxzYEfnecLg2d1t2UpgjEzxwJ0BVGzOdwe18pWooCIiAiIgzPln/yv536Sp1W/Z9M3lF4oyuPLP8A5X879JU6rfs+mbyi8UZbns/+24/GPnUGz61bw+1Icl32izsROFbasS5LvtFnYicK21Uvb/rceEfGU7s39HzFXbd5r+NvxViVdt3mv42/FUCxVCo/8f7vF8gvKpM5g71nEF61H/j/AHeL5BeVSZzB3rOIINWREQQlsszidbONqpFn+m/Li+6ervbLM4nWzjaqRZ/pvy4vunoOOg9JD7bOILXlkNB6SH22cQWvIC5qy6GJ2H8JXSuasuhidh/CUGW1Z00LeM4gvqteni7yJxlfNWdNC3jOIL6rXp4u8icZQabU+bwd2zgC7Fx1Pm8Hds4AuxB8R/Vd1HyWQ0f1m9bfMLXo/qu6j5LIaP6zetvmEHZXmcxt4/iK0Szuawd23yWd15nMbeP4itEs7msHdt8kEiiIgyius5jb1/GV61768PcQeALyrrOY29fxlete+vD3EHgCC42FzX8bvgrCq9YXNfxu+CsKAsutLncbt/ALUVl1pc7jdv4BB+Vx6lG3DeOIrXYDoH7w8DFVK49SjbhvHEVrsB0D94eBiCzoiIM/t5nI3beJ6jY2aQ99E4IakreZyN23ieo2NmkPfROCGgmuT3pIvZb5lXhUfk96SL2W+ZV4QFR+UHpIXYd5hXhUflB6SF2HeYQQ0PMn79nu3qRsFnLt27iYo6HmT9+z3b1I2Czl27dxMQaAiIgq/KB0EPeDgeqrVXR0ndfqMVq5QOgh7wcD1Vaq6Ok7r9RiD9szncHtfKVqKy6zOdwe18pWooCIiAiIgznljoj3Mo72tJax0QOIxkXBl2fXdcqrVFTxnVZTHthuIvwCMDNwhl98gaQA8E9R1LcEV1g7Wth1q4Ir3Tzz58oOTTi+WcnPfH04YzyVUF7qcHhpuw4b7zpGQvC6BPWZnwK2ZEUPf3J3c35kxx04dtfB+RT8HPIoG2sBzqKbondc1xlqEwT7VPIoKQzazdAiP5+60n6CI38TgLo6zIrns/RnupUIBpwe0nA4BpmZ6si1FEBERBEWsgufRIgaJn0TIZZBzSfYCqXZehPfGN1pwhxJnQLzHNGPWfNaWiDJ6tobzHhsum9fbMSMxJwnPVKR8FrCIgLwp7C6E8ATJY4AayWmS90QZNVEMmPCAEzzjMNODgT4AHwX7XTC2kRQcDzjzLrcSPEELVWwGgzDQDrkJ+K/HQGkzLQTrIBPig8arhlsGE1wkRDYCNRDQCupEQfMVs2kawVk9EoMQxWw7hv3gJSOBBxn1YrWkQZfaKivbSos2nF5cMMocZgjWtDqWAWUeE1wk5rGgjUZCYXaiAiIgy2vaM8UqKC0zMRxAkTMOcS2WuYIXRaagRGPhXmkfQwxsm1snCesHzWlIggrF0dzKK28JXnOcAcMCcD3ymp1EQFmdqaM5tLizafSIIwyggYj2juWmIgzav6viMZRi5pH0IacMjg5ziDqMnD26lZrCQHNo5LgReeSJ4TF1on4gqxogIiIKHb2ju59rpG6YYAOiYc6Y9o8Vw0ir4goMNxaZc685MjXBoBOwlp8RrWlIgpnJ9R3XoryCGya0HWZkmXVh4q5oiAqXygUd16E4AlsnNnqMwZHu8iroiDNoVXxDQHuumXPNdk//IYWky1TcMdhXbYKju597pG6GEE6JlzSB4Aq+IgIiIK3buA51HaWgkNeC6WgXXCfiR4qs1HV8R8KklrSfopDDKbzXSGsyafZrWlIgzOylGc6lw5AyaS4mWQBpy95A71piIgIiICIiAiIgIiICIiAiIgIiICIiAiIgIiICIiAiIgIiICIiAiIgIiICIiAiIgIiICIiAiIgIiICIiAiIgIiICIiAiIgIiIP//Z">
            <a:hlinkClick r:id="rId4"/>
          </p:cNvPr>
          <p:cNvSpPr>
            <a:spLocks noChangeAspect="1" noChangeArrowheads="1"/>
          </p:cNvSpPr>
          <p:nvPr/>
        </p:nvSpPr>
        <p:spPr bwMode="auto">
          <a:xfrm>
            <a:off x="57150" y="-503238"/>
            <a:ext cx="3752850" cy="10477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data:image/jpeg;base64,/9j/4AAQSkZJRgABAQAAAQABAAD/2wCEAAkGBhESERUUEBIWERQUFxgYFRMWFhQSFRQWGRcXGBcYFxQYHCceGBkjGRYTHy8gIycqLC0sFh8xNTAqNSYrLC0BCQoKDgsMGg4OGTUkHiQ1NTE0NTU1LjU0MDI1NTU1NTQ1NTU1NDY1LTU1MjUqNDU0LzI0MjU0NDQtMzQsNDUsNf/AABEIAHYBqgMBIgACEQEDEQH/xAAcAAEAAwEBAQEBAAAAAAAAAAAABQYHBAMCAQj/xABKEAABAgIFBwgGBwYFBQEAAAABAAIDEQQFBhIhMTRBUWFzsgcTM3FygZGxIjKhs8HCIyQ1dIKDwxRTkqLR0kNEhOHxFlJiY/BC/8QAGgEBAAMBAQEAAAAAAAAAAAAAAAQFBgMHAv/EADARAQACAgEBBAgFBQAAAAAAAAABAgMEESEFMXGBMjRRkbGywcISEzPw8SI1QWFy/9oADAMBAAIRAxEAPwDcUREBERAREQEREBERAREQEREBERAREQEREBERAREQEREBERAREQEREBERAREQEREBERAREQEREBERAREQEREBERAREQEREHPWFPZAhPixTJjGlzjsGoaToksvpHLFH5ycOBDEOeDXF5eR2gQAe4960C19VPpNDjQofruaC0ZJlrg8Ceid2XesCjQHMcWPaWvBkWOBDgdRBxmtN2Jp6+xS1ssc29n+lVv58uO0RTpD+gLNWhh02AIsMFuJa9hxLHiUxPTgQQdRHUpVU7kvqOLR6K4xgWOivvhhwLWhoAmNBMieqSuKo9ymPHsXpinmsT0WGG1rY4m/eL8JX6vOkQrzHNnK8CJ6piSiuqnU+3zr5EBjSwZHPvEu2gAiQU9Z60DaU04XHtlebOYxyEHVgVnNMoT4LyyILrhr07QdI2q22Dqx7b8VwLWuAa2eF7GZPVgMetBcEREBU6tbdubELYDGua0yvumb0ssgCMNquBCyasqufAiFkQSkcDocNBB0hBf7OWlFJBa5tyI0TIBmCMkx36NoU2qRYOrX846MQQy6WtJwvEkEy1gS9qu6AiIgr9fWuZR3c21vOPGXG61s8kzIzMsZbUqG1zKQ7m3N5t5yY3mullAMhIyxlsVTtZQnw6S8uBk83mnQQdHdkSylCfEpLC0YMN5x0AD+uRBpiIiAq5aO1v7O7m4bQ98gXEzutnkEhiTLHvCsazy2dWvZSHRCCWRJEO0AgAEE6DhPvQTVQWz52IIcZoaXYNc2cidRBydc1aVmNmKtfFpDC0G6xwc52gBpnKesylJacgIiIIa0Vo20ZoAbfiOyNnIADSf6aVC1bb1xeBHY0NJlebMXdpBJmEt7Vry5sZoLmht10sbsiSCdhvHHYqtQKA+M8Mhi8Tp0NGsnQAg1xF8w2SAGoAeC+kBRVoK+bRWAkXnumGtnLJlJOoTHipVVK3lWveGRWAuDAQ4DGQMiDLVgZ9yDmoVv33xz0Ntw5Sy8C3bIkz9iurXAgEYg4g6wsiolFfFcGQ2lzjkA8zqG1axQqPchsZOdxrWz1yAHwQeyIiDjratGUeEYj8ZYADK5xyAf/aFUWcoEW96UJl3UC4Ol2jh7FO2xq58aj/Ri85jg66MpEiDIaTjPuWdMhkm6AS44XQJmeqWVBrdCpjYsNsRhm1wmNfUdoMx3L3UZZygOg0ZjH+tiSNRcS6XdOSk0Bc9PpzYMN0R/qtGjKdAA2kyC6FFWnq90ajPazF2DgNd0zl4TQVo8oEW9MQmXf+2br0u1k9it9V1kyPCbEZkOUHKCMoKygsIN0g3sl2WM9Uss1pFkaufBo4EQSc5xddOVswAAdsgD3oJpERB8xIgaCXGQAJJ1AYlUql2/ffPNQ23NF+8XEa8CJdWKt9YUYxIURgMi9jmg6pghZRSaO6G4tiNLHDKDh/yNqDTKhrxtJhlwF1zTJzZzlqIOkH4FSaqthKtexj4jwWiJdDQcCQ2fpS1G9h1K1ICIiAom01oYdCgGLEF4zDWMBkXvOQT0ZCSdQKllm/LM43KMNF6IZbQGS8z4qboYK7G1TFbun+XDZyTixTeO9WKXynVi9xLYohDQxkOGQO94JPiuc8oNYkzNImRkPNQJjqNzBQ8arntgw4xldiue1uOM4d29MSw9YS71yre009Xj+nHX2d0M5bPm562n3rPD5SayBn+0XthhwpHwaCtLsRbIU6G4OaGRocr7R6pByObPGWBw0d4WL0Crnxi4Ml6EN8QzMvRhtvOltlkVr5JHEU8jXBfP+KGq3tPR151r2pWItWOenRL1NjLGWItPMT7WvUylthMc95k1omf6DboVBpttqS904ZEJugANcZbS4GZ6pKy23d9UdtcziVAZRXGG6IJXWua065uvSl/CVh1+kXWrpZyxZ9bIZ+VfotdTP338kP8AtUOvWi0YxHtY2U3uDRPATJligvVl7VGOebigCJKbSMA8DLhoOlWGPHaxpc4ya0Ek6gMSsys7MUuFrD5eYKvNrT9Ti9TeNqCrVhbekPceaIhM0CTXOPWSCJ9XtXG61dLOWLPrZDPyqPg0RzmPeJSh3b2v0nXRLvXggmBa6mfvv5If9qsdmLWujOEKPK+fVeMA6WMiNBlq/wCaPBhFzg0ZXEAdZMh5rtq+EYdLhtOVsZrTLJMPAMtmVBqiqFeW3LHllHDTdMi92IJGW6Acm0/7q1UpxDHEZQ0keBWS0ajuiGTRMyJ1YNaXH2AoJaNa+kPEniG8anQw4eBSDa+kMEmCGwamww0eAUIiC61HbcveGUgNF4yD2zAB0XgTk2/8q3rH6TR3MMnCRLQ7Xg4THsK1mivJhNJyloJO2QQVO0Fs3teYdHkA0yMQgOJIy3QcJT04zUMbW0vTF/kh/wBqjqFRHRXhjZXnTy4DBpcce4rwCCXbayljJFlsDIY+VSdT23iB4FIIew4F8g1zduGBHd/RVVe9Kojod29L02NeJY+i7JPag10FVi09rDBdzUEAvl6TjiGzyADSZSPeMuibqgzo8In92zhCziuml1LijSYpA/ikPgg9za6mfvv5If8Aavxtq6WMkWXUyGPlUbSaOWPcx0pscWmWSYMjLwXkgsVAtvSGOHOkRW6RJrXS2EAY9avtGpLYjGvYZtcAQdhWTxKI5sNkQyuvLgNfoSnMfiC0GxjvqbOt/G5B42ntR+zkQ4QBiETJOIYNGGklVY2upn77+SH/AGr4tWfrcXrbwNXBTaI6FEdDdK80yMsR3IJBtq6WMkWXUyGPlXRQ7a0lrgXuEVulpa1uGwtAkfFQC9zRHc2ImF0vLNsw0OyapEINWoNNbGhtiM9VwmNY1g7QZjuUfaOvxRmCQvPdO605MMpOwTHXNcdhHfVjsiOl4NPxKhbfH6wzdjif/sg4n2wphM+dlsDGSHiCV8C1dLnPncddyHPxuqPpNEdDuXpemwPEv+105T24FeCCbg2ypbTMxA8anNbI/wAIB9qvNSVw2kwg9okQZObluu+IyGazKFRHOY94lKHdva/SddEu9Wvk8PTDd/OgsFfV02jQ7xF5xMmNyTO3YFSItsaWTMRA3Y1jJDxBPtUpyhn0oI2P82KrxqI5rGOMpRA4t1+i4tM+8IJD/qulznzuOu5Dn43V9w7YUsGfO3thYyR8ACoVe9Hojnh5bL6Nhe6eoEDDb6QQaRZ6vW0mGTK69uD26MchGw4+BXZWNPbBhuiPyNGTSTkAG0mSpnJ+fpog/wDX5OH9Spe3p+rN3jeF6CvUu2tKc4ljhDGhrWtPiXAz9i8HWqpZyxZyyehDMv5VH/sjua53C7fubb129k1SXggmRa+mfvf5If8AarXZi037RNkQBsRonhkcNYGgjDDb4UKhUN0WI1jJXnTlPAYAnyBUlZB31uFtvcDkGloiICzblm9WjdqJ5MWkrNuWb1aN2onkxWvY/r1PP4Sh7vq9v3/lS6x+z6JvKV5wVBqcrH7Pom8pXnBUGtzr+hPjb5pZ/L6XlHwhOWS9ekfc6T7sqY5Js/O5fxMURZEfSR/ulJ92VL8kufncv4mKDvfo5/8AmPqk6/p4/Fo1uM0PaZ5qmUfNI28heURXO3GaHtM81TKPmkbeQvKIvP2jRq76hzmDvG+YXAu+oc5g7xvmEHrUeeQ958Srxa7M4v4eNqpFSD65D3vxKu9rszi/h42oKNV2bUrqg+9UYpOrs2pXVB96oxB01d00PeM4gu0Z/wD6n9ZcVXdND3jOILul9f8A9T+sg0emdG/su8isys90v5UX3TlptM6N/Zd5FZlZ7pfyovunII4IgRBI1/0jdzC921aXQuhZ2G8IWaWg6Ru5he7atLoXQs7DeEIM3sznMP8AH7t6ixkUpZnOYf4/dvUWMiD9UlXmWB93g+RUapOvRjA+7wfIoNEqbN4O6ZwBZ5WOev3/AM60Ops3g7pnAFnlY56/f/Og566zmNvYnGVxLtrrOY29icZXEgk6ZmlH7UfzYrrYvNGdb+NypVMzSj9uP5sV1sXmjOt/G5BTbVZ3G6xwNXxaXO43b+AX3arO43WOBq+LS53G7fwCCMUnEzJm/f7tijFJxB9SZ94f7tiC22DzY7x3k1Qtvs4ZuxxvU1YPNjvHeTVC2+zhm7HG9BGV3ko/3eH5vUYpOu8lH+7w/N6jEEnV+bUrqg+8U9yeZY35fzqCq8fVqV1QfeKd5PMsb8v50HxyhevB7L/NqhKy6Ci9iJ71ym+UL14PZf5tUJWXQUXsRPeuQRikqn9Sk7h3HDUapOpx6FJ3DuOGglbAdO/d/M1S9vs2bvW8L1EWA6d+7+Zql7fZs3et4XoKoMyP3ge6Ki1KDMj94HuiotBKWZzqF1u4HL0shncL8Xu3LzsxnULrdwOXpZDO4X4vduQaYiIgKu2ysg2nw2N5wwnQ3EtddviREiC2Y1DGehWJF1xZb4bxkxzxMPi9K5K/ht3Mf5QqhbQ6NQ4LXF8jHJcRK85xhEmWgaJbFVKNVl+jxo16XMuhNuyne5wvE5zwlc1aVf8Aln/yv536Sp1W/Z9M3lF4oy3GhmvbRpkmesz1879VBsUrGxavHSI+12cnFHbEpvNundiQYzDLAyc2R9k1oVkOT1tBjOimMYpLSxouXAASCSfSMz6I1ae6g8l32izsROFbaqjtvYyYs846TxFqxz75TdDFW+OLTHWJcNc1WKRCMMktnIhwxkQZjDSqrXVQCi0NwvX3OiMJMrowDpACZ1nxV4Vdt3mv42/FZlaqPQaFzl/GVyG+JknO7LDZOeVelRn6zB3jOIL1qP8Ax/u8XyC8qkzmDvWcQQXOh2Naykc9zhIDi4MliCZ5XTxAnqUzWdAEaE6G4kBwyjQQQQfEBdSIKZWFnBRaHGN++55h4yugARBISmdaq9X0PnX3Z3fRe6cp+q0ul7FoFsszidbONqpFn+m/Li+6eg5Kvd9LDP8A5s4gr0bHN/aef5wyv85cu43p3vWnkvbFRKD0kPts4gteQfMSHeBByEEeKqNDse6j85EdEDg2HEDQAQTNpEzPJhPBXBc1ZdDE7D+EoMoo0G+5rRhec1s9UyB8V+0mAWPcwmZa5zZ65Ej4L0qzpoW8ZxBfVa9PF3kTjKC0UqyTqQIMRkQNBhQw4EEkSaMRLLho2K3QoQa0NGQADuAkuap83g7tnAF2IKzQLHNgRTF5wuDQ6427KUwRi6eMgToCoUJsyBrkPFbBH9V3UfJZDR/Wb1t8wg9adRubivZOdxxbPJORlOSt3/SwpUGjxBEMMiCxpF29MAYSxEjiVWK8zmNvH8RWiWdzWDu2+SDto8AMY1jcjWhonlkBIeSgI9jGOpPPc4bpcHlkspnOV6eQnYrGiDKK6zmNvX8ZXnT6HzZaJzvQ2PySlfbOXcvSus5jb1/GV61768PcQeAIJuqKhFKobBfuFkR8jK8CDKYImNngrXVFWiBCbDBLrs5k4TJJJw0YlRVhc1/G74KwoK5WdjWxo5imIWhxBcyU5yAGDp4TAGgqo2lzuN2/gFqKy60udxu38Ag5aZQ+bEMznzkMPySlNzhLb6vtViqCpRSqG5l64Wxi4OleHqNEiJjWoauPUo24bxxFa7AdA/eHgYgl6kqgUaEIYdexJLpSmTqGgSAXFaCy4pL2v5zmy0XT6N4ETJGkSOJU6iDObYUUQ40NjcjILGieXAvCin0OUFsSfrPc2Usl0NM5/i9im7eZyN23ieo2NmkPfROCGgkbJUER20iESW32MxGMiHEjDTjJWmz1nhRQ/wBO+58pmV0ACcgBM6yq/wAnvSRey3zKvCCGtDZwUq4b9xzJ4yvAgynhMagqta6gCAKPDaSQ1jsTpJdMnxJWhKj8oPSQuw7zCCutoc4JizyRAy7LW1zpz7lKWPowixIsN0wHwXtJGUTczFckPMn79nu3qRsFnLt27iYgslnrMCiuc7nOcLhIejdAE55JmZyLrr2pxSYVwuuEEODpTkRMYjSJEqRRBRbQ1KKNRGMDr5dGvOdKWNxwwGgSCr1Fod9sR05c2y9KU5+k1stnrK58oHQQ94OB6qtVdHSd1+oxB92XP1uD2jwuVsqmxzYEfnecLg2d1t2UpgjEzxwJ0BVGzOdwe18pWooCIiAiIgzPln/yv536Sp1W/Z9M3lF4oyuPLP8A5X879JU6rfs+mbyi8UZbns/+24/GPnUGz61bw+1Icl32izsROFbasS5LvtFnYicK21Uvb/rceEfGU7s39HzFXbd5r+NvxViVdt3mv42/FUCxVCo/8f7vF8gvKpM5g71nEF61H/j/AHeL5BeVSZzB3rOIINWREQQlsszidbONqpFn+m/Li+6ervbLM4nWzjaqRZ/pvy4vunoOOg9JD7bOILXlkNB6SH22cQWvIC5qy6GJ2H8JXSuasuhidh/CUGW1Z00LeM4gvqteni7yJxlfNWdNC3jOIL6rXp4u8icZQabU+bwd2zgC7Fx1Pm8Hds4AuxB8R/Vd1HyWQ0f1m9bfMLXo/qu6j5LIaP6zetvmEHZXmcxt4/iK0Szuawd23yWd15nMbeP4itEs7msHdt8kEiiIgyius5jb1/GV61768PcQeALyrrOY29fxlete+vD3EHgCC42FzX8bvgrCq9YXNfxu+CsKAsutLncbt/ALUVl1pc7jdv4BB+Vx6lG3DeOIrXYDoH7w8DFVK49SjbhvHEVrsB0D94eBiCzoiIM/t5nI3beJ6jY2aQ99E4IakreZyN23ieo2NmkPfROCGgmuT3pIvZb5lXhUfk96SL2W+ZV4QFR+UHpIXYd5hXhUflB6SF2HeYQQ0PMn79nu3qRsFnLt27iYo6HmT9+z3b1I2Czl27dxMQaAiIgq/KB0EPeDgeqrVXR0ndfqMVq5QOgh7wcD1Vaq6Ok7r9RiD9szncHtfKVqKy6zOdwe18pWooCIiAiIgznljoj3Mo72tJax0QOIxkXBl2fXdcqrVFTxnVZTHthuIvwCMDNwhl98gaQA8E9R1LcEV1g7Wth1q4Ir3Tzz58oOTTi+WcnPfH04YzyVUF7qcHhpuw4b7zpGQvC6BPWZnwK2ZEUPf3J3c35kxx04dtfB+RT8HPIoG2sBzqKbondc1xlqEwT7VPIoKQzazdAiP5+60n6CI38TgLo6zIrns/RnupUIBpwe0nA4BpmZ6si1FEBERBEWsgufRIgaJn0TIZZBzSfYCqXZehPfGN1pwhxJnQLzHNGPWfNaWiDJ6tobzHhsum9fbMSMxJwnPVKR8FrCIgLwp7C6E8ATJY4AayWmS90QZNVEMmPCAEzzjMNODgT4AHwX7XTC2kRQcDzjzLrcSPEELVWwGgzDQDrkJ+K/HQGkzLQTrIBPig8arhlsGE1wkRDYCNRDQCupEQfMVs2kawVk9EoMQxWw7hv3gJSOBBxn1YrWkQZfaKivbSos2nF5cMMocZgjWtDqWAWUeE1wk5rGgjUZCYXaiAiIgy2vaM8UqKC0zMRxAkTMOcS2WuYIXRaagRGPhXmkfQwxsm1snCesHzWlIggrF0dzKK28JXnOcAcMCcD3ymp1EQFmdqaM5tLizafSIIwyggYj2juWmIgzav6viMZRi5pH0IacMjg5ziDqMnD26lZrCQHNo5LgReeSJ4TF1on4gqxogIiIKHb2ju59rpG6YYAOiYc6Y9o8Vw0ir4goMNxaZc685MjXBoBOwlp8RrWlIgpnJ9R3XoryCGya0HWZkmXVh4q5oiAqXygUd16E4AlsnNnqMwZHu8iroiDNoVXxDQHuumXPNdk//IYWky1TcMdhXbYKju597pG6GEE6JlzSB4Aq+IgIiIK3buA51HaWgkNeC6WgXXCfiR4qs1HV8R8KklrSfopDDKbzXSGsyafZrWlIgzOylGc6lw5AyaS4mWQBpy95A71piIgIiICIiAiIgIiICIiAiIgIiICIiAiIgIiICIiAiIgIiICIiAiIgIiICIiAiIgIiICIiAiIgIiICIiAiIgIiICIiAiIgIiIP//Z">
            <a:hlinkClick r:id="rId4"/>
          </p:cNvPr>
          <p:cNvSpPr>
            <a:spLocks noChangeAspect="1" noChangeArrowheads="1"/>
          </p:cNvSpPr>
          <p:nvPr/>
        </p:nvSpPr>
        <p:spPr bwMode="auto">
          <a:xfrm>
            <a:off x="57150" y="-503238"/>
            <a:ext cx="3752850" cy="10477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 name="Smiley Face 10"/>
          <p:cNvSpPr/>
          <p:nvPr/>
        </p:nvSpPr>
        <p:spPr>
          <a:xfrm>
            <a:off x="395536" y="1628800"/>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p:cNvSpPr/>
          <p:nvPr/>
        </p:nvSpPr>
        <p:spPr>
          <a:xfrm>
            <a:off x="1979712" y="2420888"/>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miley Face 12"/>
          <p:cNvSpPr/>
          <p:nvPr/>
        </p:nvSpPr>
        <p:spPr>
          <a:xfrm>
            <a:off x="3779912" y="2060848"/>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miley Face 13"/>
          <p:cNvSpPr/>
          <p:nvPr/>
        </p:nvSpPr>
        <p:spPr>
          <a:xfrm>
            <a:off x="5292080" y="1916832"/>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miley Face 14"/>
          <p:cNvSpPr/>
          <p:nvPr/>
        </p:nvSpPr>
        <p:spPr>
          <a:xfrm>
            <a:off x="1115616" y="3789040"/>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miley Face 15"/>
          <p:cNvSpPr/>
          <p:nvPr/>
        </p:nvSpPr>
        <p:spPr>
          <a:xfrm>
            <a:off x="2843808" y="4077072"/>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p:cNvSpPr/>
          <p:nvPr/>
        </p:nvSpPr>
        <p:spPr>
          <a:xfrm>
            <a:off x="4572000" y="3212976"/>
            <a:ext cx="1152128" cy="1224136"/>
          </a:xfrm>
          <a:prstGeom prst="smileyFac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miley Face 17"/>
          <p:cNvSpPr/>
          <p:nvPr/>
        </p:nvSpPr>
        <p:spPr>
          <a:xfrm>
            <a:off x="7092280" y="4221088"/>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miley Face 18"/>
          <p:cNvSpPr/>
          <p:nvPr/>
        </p:nvSpPr>
        <p:spPr>
          <a:xfrm>
            <a:off x="5868144" y="3501008"/>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miley Face 19"/>
          <p:cNvSpPr/>
          <p:nvPr/>
        </p:nvSpPr>
        <p:spPr>
          <a:xfrm>
            <a:off x="7236296" y="1484784"/>
            <a:ext cx="1152128" cy="1224136"/>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8"/>
          </a:xfrm>
        </p:spPr>
        <p:txBody>
          <a:bodyPr>
            <a:normAutofit/>
          </a:bodyPr>
          <a:lstStyle/>
          <a:p>
            <a:r>
              <a:rPr lang="en-GB" b="1" dirty="0" smtClean="0">
                <a:solidFill>
                  <a:schemeClr val="accent1">
                    <a:lumMod val="50000"/>
                  </a:schemeClr>
                </a:solidFill>
                <a:latin typeface="Century Gothic" pitchFamily="34" charset="0"/>
              </a:rPr>
              <a:t>What can help?</a:t>
            </a:r>
            <a:endParaRPr lang="en-GB" b="1" dirty="0">
              <a:solidFill>
                <a:schemeClr val="accent1">
                  <a:lumMod val="50000"/>
                </a:schemeClr>
              </a:solidFill>
              <a:latin typeface="Century Gothic" pitchFamily="34" charset="0"/>
            </a:endParaRPr>
          </a:p>
        </p:txBody>
      </p:sp>
      <p:sp>
        <p:nvSpPr>
          <p:cNvPr id="2355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57150" y="-1470025"/>
            <a:ext cx="3000375" cy="30765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323528" y="1484784"/>
            <a:ext cx="8424936" cy="4308872"/>
          </a:xfrm>
          <a:prstGeom prst="rect">
            <a:avLst/>
          </a:prstGeom>
          <a:noFill/>
        </p:spPr>
        <p:txBody>
          <a:bodyPr wrap="square" rtlCol="0">
            <a:spAutoFit/>
          </a:bodyPr>
          <a:lstStyle/>
          <a:p>
            <a:pPr algn="ctr">
              <a:lnSpc>
                <a:spcPct val="150000"/>
              </a:lnSpc>
              <a:buFont typeface="Arial" pitchFamily="34" charset="0"/>
              <a:buChar char="•"/>
            </a:pPr>
            <a:r>
              <a:rPr lang="en-GB" sz="2400" dirty="0" smtClean="0">
                <a:solidFill>
                  <a:schemeClr val="accent1">
                    <a:lumMod val="50000"/>
                  </a:schemeClr>
                </a:solidFill>
                <a:latin typeface="Century Gothic" pitchFamily="34" charset="0"/>
              </a:rPr>
              <a:t> </a:t>
            </a:r>
            <a:r>
              <a:rPr lang="en-GB" sz="2800" dirty="0" smtClean="0">
                <a:solidFill>
                  <a:schemeClr val="accent1">
                    <a:lumMod val="50000"/>
                  </a:schemeClr>
                </a:solidFill>
                <a:latin typeface="Century Gothic" pitchFamily="34" charset="0"/>
              </a:rPr>
              <a:t>Computer apps and technology</a:t>
            </a:r>
          </a:p>
          <a:p>
            <a:pPr algn="ctr">
              <a:lnSpc>
                <a:spcPct val="150000"/>
              </a:lnSpc>
              <a:buFont typeface="Arial" pitchFamily="34" charset="0"/>
              <a:buChar char="•"/>
            </a:pPr>
            <a:r>
              <a:rPr lang="en-GB" sz="2800" dirty="0" smtClean="0">
                <a:solidFill>
                  <a:schemeClr val="accent1">
                    <a:lumMod val="50000"/>
                  </a:schemeClr>
                </a:solidFill>
                <a:latin typeface="Century Gothic" pitchFamily="34" charset="0"/>
              </a:rPr>
              <a:t> Coloured paper and overlays or glasses</a:t>
            </a:r>
          </a:p>
          <a:p>
            <a:pPr algn="ctr">
              <a:lnSpc>
                <a:spcPct val="150000"/>
              </a:lnSpc>
              <a:buFont typeface="Arial" pitchFamily="34" charset="0"/>
              <a:buChar char="•"/>
            </a:pPr>
            <a:r>
              <a:rPr lang="en-GB" sz="2800" dirty="0" smtClean="0">
                <a:solidFill>
                  <a:schemeClr val="accent1">
                    <a:lumMod val="50000"/>
                  </a:schemeClr>
                </a:solidFill>
                <a:latin typeface="Century Gothic" pitchFamily="34" charset="0"/>
              </a:rPr>
              <a:t> Having help with reading and writing in school</a:t>
            </a:r>
          </a:p>
          <a:p>
            <a:pPr algn="ctr">
              <a:lnSpc>
                <a:spcPct val="150000"/>
              </a:lnSpc>
              <a:buFont typeface="Arial" pitchFamily="34" charset="0"/>
              <a:buChar char="•"/>
            </a:pPr>
            <a:r>
              <a:rPr lang="en-GB" sz="2800" dirty="0" smtClean="0">
                <a:solidFill>
                  <a:schemeClr val="accent1">
                    <a:lumMod val="50000"/>
                  </a:schemeClr>
                </a:solidFill>
                <a:latin typeface="Century Gothic" pitchFamily="34" charset="0"/>
              </a:rPr>
              <a:t> Being allowed extra time in exams</a:t>
            </a:r>
          </a:p>
          <a:p>
            <a:pPr algn="ctr">
              <a:lnSpc>
                <a:spcPct val="150000"/>
              </a:lnSpc>
            </a:pPr>
            <a:endParaRPr lang="en-GB" sz="2800" b="1" dirty="0" smtClean="0">
              <a:solidFill>
                <a:schemeClr val="accent1">
                  <a:lumMod val="50000"/>
                </a:schemeClr>
              </a:solidFill>
              <a:latin typeface="Century Gothic" pitchFamily="34" charset="0"/>
            </a:endParaRPr>
          </a:p>
          <a:p>
            <a:pPr algn="ctr"/>
            <a:r>
              <a:rPr lang="en-GB" sz="3200" b="1" dirty="0" smtClean="0">
                <a:solidFill>
                  <a:schemeClr val="accent1">
                    <a:lumMod val="50000"/>
                  </a:schemeClr>
                </a:solidFill>
                <a:latin typeface="Century Gothic" pitchFamily="34" charset="0"/>
              </a:rPr>
              <a:t>What helps most is when people understand more about dyslexia!</a:t>
            </a:r>
            <a:endParaRPr lang="en-GB" sz="3200" b="1" dirty="0">
              <a:solidFill>
                <a:schemeClr val="accent1">
                  <a:lumMod val="50000"/>
                </a:schemeClr>
              </a:solidFill>
              <a:latin typeface="Century Gothic" pitchFamily="34" charset="0"/>
            </a:endParaRPr>
          </a:p>
        </p:txBody>
      </p:sp>
      <p:pic>
        <p:nvPicPr>
          <p:cNvPr id="2050" name="Picture 2" descr="Image result for tick symbol"/>
          <p:cNvPicPr>
            <a:picLocks noChangeAspect="1" noChangeArrowheads="1"/>
          </p:cNvPicPr>
          <p:nvPr/>
        </p:nvPicPr>
        <p:blipFill>
          <a:blip r:embed="rId4" cstate="print"/>
          <a:srcRect/>
          <a:stretch>
            <a:fillRect/>
          </a:stretch>
        </p:blipFill>
        <p:spPr bwMode="auto">
          <a:xfrm>
            <a:off x="7236296" y="0"/>
            <a:ext cx="1688976" cy="16889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Z:\Sharon's Documents\M\Magazine - The Word\2013 magazines\3. Sept 2013 - Children's Magazine\Front Page Graphic.jpg"/>
          <p:cNvPicPr>
            <a:picLocks noChangeAspect="1" noChangeArrowheads="1"/>
          </p:cNvPicPr>
          <p:nvPr/>
        </p:nvPicPr>
        <p:blipFill>
          <a:blip r:embed="rId3" cstate="print"/>
          <a:srcRect/>
          <a:stretch>
            <a:fillRect/>
          </a:stretch>
        </p:blipFill>
        <p:spPr bwMode="auto">
          <a:xfrm>
            <a:off x="-900608" y="-459432"/>
            <a:ext cx="10655758" cy="76328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8"/>
          </a:xfrm>
        </p:spPr>
        <p:txBody>
          <a:bodyPr>
            <a:normAutofit fontScale="90000"/>
          </a:bodyPr>
          <a:lstStyle/>
          <a:p>
            <a:r>
              <a:rPr lang="en-GB" b="1" dirty="0" smtClean="0">
                <a:solidFill>
                  <a:schemeClr val="accent1">
                    <a:lumMod val="50000"/>
                  </a:schemeClr>
                </a:solidFill>
                <a:latin typeface="Century Gothic" pitchFamily="34" charset="0"/>
              </a:rPr>
              <a:t>Dyslexia Scotland Young Ambassadors </a:t>
            </a:r>
            <a:endParaRPr lang="en-GB" b="1" dirty="0">
              <a:solidFill>
                <a:schemeClr val="accent1">
                  <a:lumMod val="50000"/>
                </a:schemeClr>
              </a:solidFill>
              <a:latin typeface="Century Gothic" pitchFamily="34" charset="0"/>
            </a:endParaRPr>
          </a:p>
        </p:txBody>
      </p:sp>
      <p:sp>
        <p:nvSpPr>
          <p:cNvPr id="2355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57150" y="-1470025"/>
            <a:ext cx="3000375" cy="30765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971600" y="5445224"/>
            <a:ext cx="7488832" cy="830997"/>
          </a:xfrm>
          <a:prstGeom prst="rect">
            <a:avLst/>
          </a:prstGeom>
          <a:noFill/>
        </p:spPr>
        <p:txBody>
          <a:bodyPr wrap="square" rtlCol="0">
            <a:spAutoFit/>
          </a:bodyPr>
          <a:lstStyle/>
          <a:p>
            <a:r>
              <a:rPr lang="en-GB" sz="2400" dirty="0" smtClean="0">
                <a:solidFill>
                  <a:schemeClr val="accent1">
                    <a:lumMod val="50000"/>
                  </a:schemeClr>
                </a:solidFill>
                <a:latin typeface="Century Gothic" pitchFamily="34" charset="0"/>
              </a:rPr>
              <a:t>Young people with dyslexia tell Dyslexia Scotland about the things that are important to them.</a:t>
            </a:r>
            <a:endParaRPr lang="en-GB" sz="2400" dirty="0">
              <a:solidFill>
                <a:schemeClr val="accent1">
                  <a:lumMod val="50000"/>
                </a:schemeClr>
              </a:solidFill>
              <a:latin typeface="Century Gothic" pitchFamily="34" charset="0"/>
            </a:endParaRPr>
          </a:p>
        </p:txBody>
      </p:sp>
      <p:pic>
        <p:nvPicPr>
          <p:cNvPr id="9" name="Picture 8" descr="Young ambs.jpg"/>
          <p:cNvPicPr>
            <a:picLocks noChangeAspect="1"/>
          </p:cNvPicPr>
          <p:nvPr/>
        </p:nvPicPr>
        <p:blipFill>
          <a:blip r:embed="rId4" cstate="print">
            <a:lum bright="10000"/>
          </a:blip>
          <a:stretch>
            <a:fillRect/>
          </a:stretch>
        </p:blipFill>
        <p:spPr>
          <a:xfrm>
            <a:off x="1835696" y="1484784"/>
            <a:ext cx="5638540" cy="377727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8"/>
          </a:xfrm>
        </p:spPr>
        <p:txBody>
          <a:bodyPr>
            <a:normAutofit/>
          </a:bodyPr>
          <a:lstStyle/>
          <a:p>
            <a:r>
              <a:rPr lang="en-GB" b="1" dirty="0" smtClean="0">
                <a:solidFill>
                  <a:schemeClr val="accent1">
                    <a:lumMod val="50000"/>
                  </a:schemeClr>
                </a:solidFill>
                <a:latin typeface="Century Gothic" pitchFamily="34" charset="0"/>
              </a:rPr>
              <a:t>Dyslexia Unwrapped</a:t>
            </a:r>
            <a:endParaRPr lang="en-GB" b="1" dirty="0">
              <a:solidFill>
                <a:schemeClr val="accent1">
                  <a:lumMod val="50000"/>
                </a:schemeClr>
              </a:solidFill>
              <a:latin typeface="Century Gothic" pitchFamily="34" charset="0"/>
            </a:endParaRPr>
          </a:p>
        </p:txBody>
      </p:sp>
      <p:sp>
        <p:nvSpPr>
          <p:cNvPr id="23554" name="AutoShape 2" descr="data:image/jpeg;base64,/9j/4AAQSkZJRgABAQAAAQABAAD/2wCEAAkGBxQQEBQUEBQVFhQVFxgVFBYWGBkVFhUZHBgWFxUYGRYYHCkgGBolGxQWITUhJSsrLi4uGCA/ODQtNyguLisBCgoKDg0OGxAQGiwkICUsLC0sLCwsLCwsLCwsLCwsLCwsLCwsLCwsLCwsLCwsLCwsLCwsLCwsLCwsLCwsLCwsLP/AABEIAOMA3gMBEQACEQEDEQH/xAAcAAEAAgMBAQEAAAAAAAAAAAAABQcBBAYIAwL/xABHEAABAwIDBAYECgcIAwEAAAABAAIDBBEFEiEGMUFRBxMiYXGBMlKRoRQXI0JTVIKSsdEIFRYzctLiQ2KTsrPB4fA0NXMk/8QAGgEBAAIDAQAAAAAAAAAAAAAAAAMEAQIFBv/EADARAQACAQIFAwMDBAIDAAAAAAABAgMEEQUSFCExE0FRIlJhMnGRYoGhsRUjMzRC/9oADAMBAAIRAxEAPwC8UBAQEBAQEBAQEBAQYKD408ty5p3tPuIuD/t5KHHk3tNZ8w2mu0bvupmogICAgICAgICAgICAgICAgICAgICAgICAgwUETXS9VUxu+bIMjvHe0+9crU5PQ1VbT4t2WKV58cx7x3Sy6iuysggICAgICAgICAgICAgICAgICAgICAgICDBQRO00OaAni0h3+x/FcjjOLm0/NHmFnR22yRHy2MGq+uhaTvHZd4hWOHamM+CLe8dpaZ8fJeYb4V9CICAgICAgICAgICAgICAgICAgICAgICAg1cRndHG5zRct1seXFVtXltixTesb7N8dYtaKygpdo2vY5roz2gRoQV5/Jx2uXHNL0Xo0UxbeJa2zNZklyHc/T7XBVuCar08vpz4lJrce9eb3h14XsnKZQEBAQEBBE4xiWSSGBh+VncbW3tjZ2pXkcrWaD6z2oJYICAgICAgICD5y5vm28Dx8+HsKCJO08DJhBO4wTO9BkwyCT/5yehJw0aSRcXAQTIKDKAgICAgIPy5txY8VrasWjaSJ2caMPDavqn3ykm3OxBLf+9y8V0Va630b+Jl15zzODmjyl3bNsuCx72kajcV2v+CxVtFqWmJhUnWXmNphNs3aruRG0bKb9LIICAgIPnUTNjY57yGtaC5xO4AC5JQcH0c1RxKpqsTeCGOd8FpAeELCHOI/iebnvb3ILAQEBAQEBAQEBBp4rhcNVE6KojbJG7e1wuPEcj3hBWmLbHYlhd5MDqXvhGvwOY9Zl36Rl28WsLXB7yg0sD6cWtd1WJ0z4ZAbPdGCQ0/3o3nO3yuUFnYHtLS1zc1LPHLzDXDMPFh1HsQSyAgICDBQQ+OU9nxSjexwDvAn8/xXH4jg/wCymePMT/hawX7WpPvCYC68KrKyCAgIBQVdsj0qR1WK1FJKQInSFtG/QA5bNLCRvzEFwPfbkg1OnXahzWR4bSm81SR1oG8MJAYzxe73A80Fj7LYO2io4Kdm6KNrSfWdbtu83XKCVQEBAQEBAQEBAQfCtqmQxuklc1jGi7nONmgcySg81dL229PikzW0sDbRn/ySLSy7xYD1N2/XwQdL0W9EkhdHV4gXRgWdFC05Xu0NjI5pu0a+iNTxtuQXsEGUBAQEHzmjD2lp3HRa3pFo5ZZidu79hZiNoYZWQQEBBy3SZj/wDDKiUGzy3q4ued/ZafLU+SDzRPsjVw0EWIZSIXvs0i4e2x7EhFtGkg2PhzCDr+h2glxTGTV1TjIYAJZHO3ufbJEDbda1/sIPSKAgICAgICAgICAg0cXwiGriMVTG2Rh1yuFxfgRyPegq3aLoIp5LuoZnwu4Mk+Uj8A70h5k70Gts7imLYB8liMD6miB/exHrXRDXVp3ln91wFr6EbkFtYLi8NZC2amkbJG7c5vPiCN7XDkdUG+gw5wAudAN6DgNp+l3D6IlrXmokG9sNi0a2N5D2ee66CucY6eKt+lLBDEOb80r/AMQB7CggfjhxX6dv+G38kGY+mPFQQeuYbcDG2xQdNg3T3M2wrKaN44uhJYbfwuJBPmEFl7KdJVBiOVscvVymw6qazHE8mm9neRQdkgIK623wY4xiUFGb/BKZoqKsjTM52YRRA87NJPIO5oO7qsPjlhdC9jTE5uQssMuW1rW4CyDnej7YmPCI5mRuzdbKX5iNcg0jYeeUE+ZPNB1iAgICAgICAgICAgICDFkGnDhULJTLGwMe70yzs5/4gNHHvKDV2n2igw6mfPUus1vot0zSOtoxgO9xQec9sOkKuxmTqIQ5kLjZtPFcufyzkC7vDctbXrSN7TtDMRM+Evs10PueGvrpMl9eqjsXD+J+4eV/FcXU8apX6cUb/lZpppn9SxMK2JoaaxipmZh85/yjva+/uXGy8S1GT9VtlmuGkeya+Bx/Rs+638lV9bJ90t+Wvww6hiIsY4yORa38lmM+SO/NJyV+HO4v0fUFTcugDHH58RMZvzsND5hXMXFdRjnzv+6O2Ckq02s6KJ6ZpkpHGeMallrStHgNH+Wvcu5pOLY808t/pn/Crk0818JDo96X5qMtgxDNLACGh51li4a8XtHI6/gusrvQtFWMmjbJE5r2PAcxzTcOB3EFBmmpWx5i0WL3F7zxc4gC58mgeACD7ICAgICAgICAgICAgICAgINDHMWioqeSondljjbmceJ5ADiSbADvQeXto8bqtoMQAaDYm0MV+xCwb3OO4aal3/C0yZIx15rM1rMztDsNmtocKwdoiY900x/fTsYSL7i1pPzRra1/euJqtPq9X38V9o3Wsd8eP91n4diEdRCyaJ2aN4zNdqNPA6jzXn8mG+O847eYW62i0bw1MT2ipqaIyyzMDActwc+tr2Abck2UuPRZ725Yr3/LW2Wse7boMQjnibNE8OjcMzXbhbiddRu4qLJhyUvyWju2i0TG6D/b/D+tEQqmFztAQHFl+HygGX3q3/xep5eaa/290fr0323dKCqG077Jd2U2mGVfdI/R82tYZ6VrW1LRcgAATADceAfycfPmOzw3iU459PLPaf8ACtmwxPeHF9GXSDLhE5p6kONM5+WRhvmgdexe0HcL728fHf6iJiY3hQmNnpinmbIxr2EOa4BzXDUOBFwQeRBWR9EBAQEBAQEBAQEBAQEBAQCg859Om2Jq6r4FAbw07rPtr1k2oI09W5bbndBrY5hBwfBgLWqax2SZ+l2R2LjGD4AA87lcrBnjU6mdv018fusWryU/Mut2P2Aozh0fXRCR88bZHyH0hnAcAw/NtcDRczWcTzVzzFZ2iJ8JseCs07uooYqaFnwGFzQWRH5LMC8MNxmIO/Uqjac2S3r3jtMpYisRyQpzox2RhrpqmOrD/kWgBrXZbOJc0k23kZfDxXouI6y+npW1PdTw44vMxLpOkYDCsJhoqd7j1ji1zj6TmjtP3aAEkaclT4faNVqLZrR48JMv0UisObxmowt9I2lw+nlmqSG2mDCHF1+1fXMb+qBbVXsddTGWb5bRFfhFM0mNqx3WUMGrP1LFTRy9VVCNjXPJLcozdpuZtyCG6XHJcT18HWzeY3qtctvS2cJizanAHxSxVoqGvNponOvdwuX9m5sDr2t9116elrazW+PbbwrzvintO6z8e2sp6GKKWoLw2YgNytzEXbmubcAOS4GDQ5M17Vpt2W7ZYrETKnNsqr9cSzVNFSuDKcfKy6XkZua5zbaOFjxPZGtrL0ukp0tK48lu8qWSfUneId90AbZmRpw+c3LAX05PFo1dH5akd1+S6CFdSAgICAgICAgICAgIMIMoCCG2wxkUNDUVBteKMlt+Lj2WDzcQEHm/oqwl1biYllu4QkzyOPF5PYv3l13fZXP4nqPRwT8z2TYK81lj9MuHGbDS5ouYZGym3q2LXHwAdfyXD4Ll5c8xPvCzqa703ffooxhtRhsTA4GSAdW9t+0AL5DbkRbXuWOLae1dRNtu092cF4mmyuttmjCcYZNTSukdpLI1zszm3JDmOdxBaN28X8F29HM6nTct67eytk+i+8SmdkKz4JtDURWysqbloJ9YCaP3OI81X12P1NFE+Zq2xTtkS/TdhTpqSKWNpJhec1rkhjhqbDeAQPBUeC560vNLT58JtTSbRvCNwLpIoKeJjKeikZLlyhrGsOZ3LPfMbm3C6t5+HZ8l5m2T6UdM1IjtHdo7W4pUVVbRUdZKYI3shdOG9gF775793zQDoFLpsOLFivkxRvMTOzW97WmK27I3aXZelZi9LSUeYtf1fWguzDVxzWdzLAp9PqcttPbJkjae+zW1KxeIq6zpexYzOhw2mGaWZ7S8DXKL9hvdc9ongByK53CcXLFtRfx3S57eKQm9jtgI8Okc8SvfniEcjDoxzvnOIG/jYcLnmqms4pOeIrEeJ33SYsHKqSvEmCYxmj/sJRJHwzRk3DfNhLV6bS5vWxVv+FG9eW2z1nDKHtDmm4cA4HmCLhTtX7QEBYGFkZQEBAQEGLoNarro4h23Ad28nyVXUazDgrveW9Mdrz2hq4Zione4NbZrQNTvN+7yVbR8QjVXmKx2hJmwTjiN0mukgZWRU36RWJmPD4YR/bS9r+Fgzf5i32IInoNw4MoZJjbNLKQOYawAAE+Jd7l5jjmXfJWnwvaav07rEnha9jmPAc1wLXNOoIIsQRysuLS01tzR7LMxvG0qdxnoqqopnOw+UdW4mzS8xvaN4aSNHAL02Hi+G9I9WO/8qVtPaJ+l+9nui0iYPxKUGxDjG0l2fudIeH/bqHU8bx1jlwx3b00lp72WkcFpnStmMERlaBlkyguFhZtncLBcTq8vJNObtKxNIid9n6ewSvIPotBHmqnebbxKf9NWrheDUzDmbTwNkYT22xMDgeYcG3ViNXmtHLa8/wAo7Y677xDW2s2YpK9o+FN7TQQ17TleB3c/AgqfTcQyabtXx8NL4YyeXObKdHEdFVtqmSukYwPyMcwB9yLA3BsdC7hxCv5eL9Ri9PbaZQxpuS26L6PMHqJ8VqK2sifGRmLA9pHacbNyk8GsBHmFZ4hnx49LGLHMT+zTFWbX5pWwvOLik+nehDaqCYf2kRYfFjt/skA8l6ngmTfDNfiVHVV2tuunosxI1OD0khvfq+rN+Jjc6MnzyXXaVXVoMXWJmI8iNrcbij0vmdybr79y5mp4tgw9t95/Cxj017tnDqkyxh5Fs19N+lzZW9LnnPii8xtuiyU5LcrZVloXWJnYflsgO4g+CxFonwP0s+BoVeLRx6XzO9Vup925Uc/EMWPtH1T8R3S0w2sjZqiqm/dsMbeZ0PtP5LmZM+v1H/jryx+VmtMGP9U7o7EMHfFGZJHgm4FtTe/eVzNZwvJhxerktvK1h1NbW5Kx2fbZ+vjga/OTckWAF9AP+VLwjW4dNS05J77o9Vhve0cqUixzrDaGJ7zz0AHiV2KcV9WdsVJlVtppp+u0QkqdzyLvDR3DW3muninJMfXGyvbb2U7+kt+4ov45f8rFK1bPQz/6ln/0k/zLyfGf/Y/tDoab9DuVyFgQRmIiz2nu/BQZI2ndNj7xs+3wbjE61+HBbzX4ac3y+1JDkbY7958VtWNoa2neXzmp3F92GwI1Ws1ndtFoa9ZC1jebjxPvWtoiG1Z3lu0bbMb4KSkdmlvL7Lbu1EFPdPvpUfhN+Ma9LwL9F/3UtV7LN6EP/RUvjN/ryrvKjsaqWQaRsuebiA38yq2bJljtjrv+7esVn9Uoipwypm/eSNA9Vt7ey2q5GbQ63UfrvER8LVM2Gniu6ExOi6h+TNm0vusvP67SdLk5N91/BmnJWZ2TUGOxRRMaA5xDQNBYXtrqV3cPGMGDDWkbzOylbS5L2mZfuKvqJ/3TAxvrOv7ufsUmPV63Uz/105Y+ZaWxYsf6p3n8N2HDSdZnukPLcz7oV/Fop85bTaf8ILZY8VjZIMYALAWHIK9FYrG0It93zlgD/SvblcgHxtvWl8db+WYnZmGBrB2WgeAASmGlfEE2mfL6KVhFbQ0r5WNbGLnNrwsLHVcni2nyajHFKfKzpclcd+azWodm2t1lOY8ho3/lVdLwLHT6ss7ykya21u1U3FEGizQAOQ0Xcx4qY42rGynNpmd5fRSMKg/SPoXPo6aUatjlLXd2duh9rbeaDV6Ea1r8OdGPSilcD3hwDgfxHkvLcbxzGWLfML2mn6dlhLiytMJ7iE2nxeClbGamVsYe7I24JuT3NBsBbedApcWjy6nf048Hq1x+UnQOBjaWuDmkXa5puCOFioppan028k2i3eGwgygj8Ri3ve9rWNGpdoAOJJWsYbZLbV8t4yRWO7ODYpDVRCSneHx3LMwuBdpsd6nzae+CYreO6Kt4v3hvqJsIKX6easGemiG9kb3nwe4Af6ZXqOB1mMVrfMqOqt3iFvdENCYMFo2u3ljpPASPdIB7HhdtVdigwUHOYhhEk9Q46NZoATrfQbh7V5rV8MzarUzbxHy6GLU1xY4iPKQosEii1tmdzdr7AujpeE4MPfbeVfJqb399kmAunERHaFdlZBAQEBBiyBZBlAQc50iYN8NwyqhAu50Zcz+NhD2+9oHmgoXoSxbqa58LjYTssL+uw3aPMZvYFyOM4efBzfCxp7bW2XsvJug1sSrWU8L5ZTZkbS5x7h/upMOK2W8Ur7tbW2jeVD4fTzbRYk58zi2FozPN9Iogeyxt9Mx/Mr117U0ODasd/wDcufG+W28rQh2mw6Cnlp6WeNvUQuLQ02A3+i7c52Y30JNyuJOj1OTLGTJXzK16lIjaso3oexyprIZ3VUhkDHMawkC+4l2oGvBScY0+PHNeSu0tdNabRO6wXvABJIAGpJ0A81xopMzss7uA2+qaTE6d1NBVRGoaQ+Jgfo9wv2ORJF7d9l2uHYs2nyc96Tyz5/CtmtW8bRKK6EcYs2eik0exxkYDobaNkb5EA+am41g3iuarXTX2+mVqrzq4JHfwfl5z22rDieLvbD2s0jaeLkbHID4Ekle40OH0sFaz5cvLbmvMvVtDTNijZGz0WNaxvgAAPwVtG+6AgxZAsgygICAgICAgICAgIPLPSRs/Lg2KdZDdsb39fTv4DW7mfZOluRHNa3pF6zWfEsxO07rl2S2gjxClZNHoTo9vFjxvB/EdxXidbpZ0+Sa/w6ePJz13Vp0ybUGWQUEFyGkGa2pe+4yMFuWh8SOS7nCNJGOnrW8z/pV1GTmnlho45h0lMylwimNpZ7S1ThoXOfezSfVa0HTjYKziyVyTbU38R4aWjbakJnpE2WpMPwgNjjb1vWMAkOr3O1zm/KwOm5U+H63Ln1E7z2+EmXHWlPy5PYDD6ivJpYp3U8DAZZnMvdxNmgGxFyQAAL2sD59HW5aYY9Sa7z4hDji1vpiWcQw6pbVuwulrDOySwIzWZcXeWuuSARbWx1WKZMfpdRkpyzDM1nm5Yltbf4Ph1DGyCmMhrWWMjmuLmt3F2fWzTrcBo04rTRZs+aZveNqexkrWsbR5SmF4JJiVPBiFBIGV0JEcwcbCR7ABnJ9YsLb8Dqoc2orgvOHLH0z4b1pNo56+VpYNj0FT2I5oXytA6xsbw6x425tvxXn8+lyYvq5Z29lul4n3QHSjtQKGjcxjvl5wWRgb2jc9/kDp3kK1wrRzlyxefEI8+Tauzlv0fdluuqXVsjexBdkVxvlI1P2Wn2uHJeuc96EQEBAQEBAQEBAQEBAQEBAQc3t9spHitG+B9g8dqGS1yx43HwO49yDzjszjlRgVc+OZhsHBlREdLgahze8A3B4g96qazSV1FOWfPtKTHkmkrA2d2Ip5q6PEYJuup3l82Rw7Qldc69wLr2OoLRvXH1OvviwzgtXa0dt/bZYphi1ub2c1t3K/DseZVuaXMdllbwBblyPaD6wsfaOauaHl1Oj9OJ/CPLvTJu+e1m0wx2rpKanY9sWcA5vSJdYONhpZrQfettJpY0WO17TvJkyerMRCJ2b2ZE2JT0jqkwNjdI0kHtSdW8tyjcL8dfYrGo1HJgjJFebfb/LSlN7bTOy0sGwigwqSOOms+pnuxjnOD5NGOcTcCzW9nWwFyQuJky6nVRM3jaseVmK0x9o8uE2B2lo6X4Z+smnr5HuzOLM5cDcPj0HZ7V+43HJdTWafNk5PRntCDHesb8z6dDtWXVNVTMziGeN1nAE9WRcNJPA5Sd53hacVrEY65J81mP7tsE7zMPvTbODZ6b4XUzskyhzaeNgIfM4i3av6DRxOq16mNfT06V2+Z+Dk9GeaXOYRhtVtFiRuTdxzSP1LII+AA9wbxPmV1MOGmGkUr4hBa02neXqLAcHioqeOngbljjblHM83Hm4m5J71LDVIICAgICAgICAgICAgICAgICDhuk3o+jxaHM2zKqMHqpNwd/ck09G/HePaCFFbIbQTYLXPiqA4Rh5ZURb7EaZ2jmNNRvHkqWu0ddTj29/ZJjyTSV8uigrIWlzWTRPAc3MA5pBG8XXkObLgvNYnaYdHat43ReH7E0VPUioghDJACBYnKLixIYTYG3Lmp8nEs+TH6dp7NYw0id4Q+2XRrDiEvXMeYZT6ZAzNfpYEt9bvVnScWvgpyWjf4aZNPFp3iX22L6O4MOkMud0stsoc4ANZfflA4nmtdZxS+evJEbQziwRSd5TVfsnRTymWamje873Fu/x5qtTX6jHXlrbs3nFSZ32Zxeup8MpXylrWMYNGsAbnd81oA3kpgpl1eSKbyxaa467qMpqer2ixKw9J+86mOCMcT3D3k969jgwUw05KQ51rTad5eltj9loMLphBTt75Hn05HcXOP4DgFM1TqAgICAgICAgICAgICAgICAgICCpenjY1k9Ka6JtpoAOtt/aRXtr3tve/K6Dnug7HS+KWke6/V/KRA7wwmzwO4OIP2l53jeniNssftK5pb/8AytReeXBAWAWRRnTXjxlq20zT8nAAXAcZHC5v4NsPMr1nB9PFMPqTHeXP1F97bLm6KdkhhlAwOHy8wEsx43I7LPBo08brrq7tEBAQEBAQEBAQEBAQEBAQEBAQEBBr4hSNnifE8XbI1zHeBBB/FB5W2Gndh+NMjfpaV1NJ33cWf5g0qnxDF6mntCXDblvD0UvES6YgIPxLIGtLjuAJPkLralea0QxM7Q887J0pxXHY+s7QlndM/wDgaTIRrws0C3Je9xUilIrHtDlWneZl6wUjUQEBAQEBAQEBAQEBAQEBAQEBAQEAoPKO3wy7QVGXS1S0i2ljdhv7dVpk/RP7SzXzD0OV4GYneXWgWrIghts5SzDqtzTYiCQg8uyVb0Nd9RT94R5Z+iVX/o7wh2KSOO9tO8t7rvjB9xPtXuHLekEBAQEBAQEBAQEBAQEBAQEBAQEBAQQO2208eF0b6iUF1iGsYNC953C/AbyTyB8EHljG6yoxGrlqxC4OkfmPVNcWtIAAseegWeWZjwxNoj3bP61xX6Wt+9Koejx/ZH8M+v8A1H61xX6Wt+9KnR4/sj+IZ9efuP1riv0tb96VOjx/ZH8Mev8A1PnPX4nI1zJH1jmuBDmuMhDgd4IO8LaukpE7xSP4Jzb+6Q2B2qkwSqMj6fM2RoY8PBY/Je5yE8d2m42Ckmu3liJifD1NhleyphjmhOaORoew7rgi40O5YZbSAgICAgICAgICAgICAgICAgICAgrH9IOka/CQ9zrOjmY5g9cm7CB32cT9koKVwbbGpp4WxRxxua24BLHX331LXAFT0y2rG0Qgvhrad5lu/t/WfQx/ck/mUnUX+GnT0+T9v6z6GP7kn8ydRf4Onp8n7f1n0Mf3JP5k6i/wdPT5P2/rPoY/uSfzLHUX+Dp6fKG2k2lmrGtbMxjQ0lwytcCTa3ziVFkyTfzCXHjinh6l2Bo2wYZSMY8SNELLPb6Lri5I7tVElT6AgICAgICAgICAgICAgICAgICAgrH9IOka/Cg8uDTFMxzR65N2EDvAcXfZKCm8A20lpoGxNgD2tvZwuON9bDU96nx5ZrG2yvkw1tO8ykfjDm+q+935KTqLfa06ev3HxiTfVfe78k6i32nT1+4+MSb6r73fknUW+06ev3HxhzfVfe78k6iftOmr9yB2p2mdWtY18TYywk31Ljpa2o3KHJk5vZNjx8nvu9PdH1J1OF0bM4faFnaabtNxfQ8tbKJK6FAQEBAQEBAQEBAQEBAQEBAQEBAQVl+kFRCTCc5dlMMzHBt7Z812WA4kZs32SgpfAdt3UsDYjAx4bexvkOpvqLG513qemfkjbZBfBzTvukfjKP1Zv3/6Fv1X4adL+T4yj9Wb9/8AoTqvwdL+T4yj9Wb9/wDoTqvwdL+T4yj9Wb/if0J1X4Ol/qQe1G0/w5rB1LY8hJuDmcbjdewsO7wUWTLz+yXFi5Pfd6h2BoTT4ZSROcHFsLLlpzNNxfQ8RqokqfQEBAQEBAQEBAQEBAQEBAQEBAQEFddOeBzVeGXgDnOhkErmN1Lm2LXaD0rZr27kFJ7P7YRU0DYpKYOLb9oZRfW+txvVjHmisbbK+TDNp3iUl8YFP9U97P5Vv1FfhH09vuPjAg+qe9n8qdTX4Z6a33HxgQfVPez+VZ6iPhjp7fcfGBB9U97P5VjqK/B01vuQW02Osr+rZBTZH5tCLFzr6BoDRrqosuSL+ITYsc08y9PbC4dJS4bSwzfvI4mteORt6Plu8lCmTyAgICAgICAgICAgICAgICAgICAgIIOu2OoJ3l8tHTved7jG258TbVBzm2fRpST0MzKOmginy3ie1gaczTfLcDS9reaCh9ncVp6TPDiFGHuDt5YOsZza4O3qjrMGfJ3w35f9J8WSlf1Ruxis0eJTxQYdSCMudYBrRneSbXdl0a0e5b6TDmx1/wC2/NLXLelp+mNnofBejjD4aeKOWlp5ZGMa18jo23e4CznHxKtokvhuyVDTSCSCkgjeNz2xtDh4G2iCZsgygICAgICAgICAgICAgICAgICAgICAgIILH9laOsu6ppopHW9ItGf74196D7YHs3S0Q/8Ay08URI1LWgOPi7eUEugICAgICAgICAgICAg//9k=">
            <a:hlinkClick r:id="rId3"/>
          </p:cNvPr>
          <p:cNvSpPr>
            <a:spLocks noChangeAspect="1" noChangeArrowheads="1"/>
          </p:cNvSpPr>
          <p:nvPr/>
        </p:nvSpPr>
        <p:spPr bwMode="auto">
          <a:xfrm>
            <a:off x="57150" y="-1470025"/>
            <a:ext cx="3000375" cy="30765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323528" y="1484784"/>
            <a:ext cx="8424936" cy="2215991"/>
          </a:xfrm>
          <a:prstGeom prst="rect">
            <a:avLst/>
          </a:prstGeom>
          <a:noFill/>
        </p:spPr>
        <p:txBody>
          <a:bodyPr wrap="square" rtlCol="0">
            <a:spAutoFit/>
          </a:bodyPr>
          <a:lstStyle/>
          <a:p>
            <a:pPr algn="ctr">
              <a:lnSpc>
                <a:spcPct val="150000"/>
              </a:lnSpc>
            </a:pPr>
            <a:r>
              <a:rPr lang="en-GB" sz="2800" b="1" dirty="0" smtClean="0">
                <a:solidFill>
                  <a:schemeClr val="accent1">
                    <a:lumMod val="50000"/>
                  </a:schemeClr>
                </a:solidFill>
                <a:latin typeface="Century Gothic" pitchFamily="34" charset="0"/>
              </a:rPr>
              <a:t>Visit our new website for children and young people with dyslexia after 9 November at: </a:t>
            </a:r>
          </a:p>
          <a:p>
            <a:pPr algn="ctr">
              <a:lnSpc>
                <a:spcPct val="150000"/>
              </a:lnSpc>
            </a:pPr>
            <a:r>
              <a:rPr lang="en-GB" sz="3600" b="1" dirty="0" smtClean="0">
                <a:solidFill>
                  <a:schemeClr val="accent1">
                    <a:lumMod val="50000"/>
                  </a:schemeClr>
                </a:solidFill>
                <a:latin typeface="Century Gothic" pitchFamily="34" charset="0"/>
              </a:rPr>
              <a:t>unwrapped.dyslexiascotland.org.uk</a:t>
            </a:r>
            <a:r>
              <a:rPr lang="en-GB" sz="2800" b="1" dirty="0" smtClean="0">
                <a:solidFill>
                  <a:schemeClr val="accent1">
                    <a:lumMod val="50000"/>
                  </a:schemeClr>
                </a:solidFill>
                <a:latin typeface="Century Gothic" pitchFamily="34" charset="0"/>
              </a:rPr>
              <a:t> </a:t>
            </a:r>
          </a:p>
        </p:txBody>
      </p:sp>
      <p:pic>
        <p:nvPicPr>
          <p:cNvPr id="7" name="Picture 6" descr="D Logo.jpg"/>
          <p:cNvPicPr>
            <a:picLocks noChangeAspect="1"/>
          </p:cNvPicPr>
          <p:nvPr/>
        </p:nvPicPr>
        <p:blipFill>
          <a:blip r:embed="rId4" cstate="print"/>
          <a:stretch>
            <a:fillRect/>
          </a:stretch>
        </p:blipFill>
        <p:spPr>
          <a:xfrm>
            <a:off x="3011488" y="3645024"/>
            <a:ext cx="2736304" cy="2736304"/>
          </a:xfrm>
          <a:prstGeom prst="rect">
            <a:avLst/>
          </a:prstGeom>
        </p:spPr>
      </p:pic>
      <p:pic>
        <p:nvPicPr>
          <p:cNvPr id="10" name="Picture 9" descr="facebook_twitter_icons.png"/>
          <p:cNvPicPr>
            <a:picLocks noChangeAspect="1"/>
          </p:cNvPicPr>
          <p:nvPr/>
        </p:nvPicPr>
        <p:blipFill>
          <a:blip r:embed="rId5" cstate="print"/>
          <a:stretch>
            <a:fillRect/>
          </a:stretch>
        </p:blipFill>
        <p:spPr>
          <a:xfrm>
            <a:off x="179512" y="5949280"/>
            <a:ext cx="1296144" cy="648072"/>
          </a:xfrm>
          <a:prstGeom prst="rect">
            <a:avLst/>
          </a:prstGeom>
        </p:spPr>
      </p:pic>
      <p:sp>
        <p:nvSpPr>
          <p:cNvPr id="11" name="TextBox 10"/>
          <p:cNvSpPr txBox="1"/>
          <p:nvPr/>
        </p:nvSpPr>
        <p:spPr>
          <a:xfrm>
            <a:off x="5724128" y="6453336"/>
            <a:ext cx="3419872" cy="276999"/>
          </a:xfrm>
          <a:prstGeom prst="rect">
            <a:avLst/>
          </a:prstGeom>
          <a:noFill/>
        </p:spPr>
        <p:txBody>
          <a:bodyPr wrap="square" rtlCol="0">
            <a:spAutoFit/>
          </a:bodyPr>
          <a:lstStyle/>
          <a:p>
            <a:r>
              <a:rPr lang="en-GB" sz="1200" dirty="0" smtClean="0">
                <a:solidFill>
                  <a:schemeClr val="accent1">
                    <a:lumMod val="50000"/>
                  </a:schemeClr>
                </a:solidFill>
                <a:latin typeface="Century Gothic" pitchFamily="34" charset="0"/>
              </a:rPr>
              <a:t>Charity No: SC000951 Reg No: SC153321</a:t>
            </a:r>
            <a:endParaRPr lang="en-GB" sz="1200" dirty="0">
              <a:solidFill>
                <a:schemeClr val="accent1">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764705"/>
            <a:ext cx="7772400" cy="936104"/>
          </a:xfrm>
        </p:spPr>
        <p:txBody>
          <a:bodyPr>
            <a:normAutofit fontScale="90000"/>
          </a:bodyPr>
          <a:lstStyle/>
          <a:p>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r>
              <a:rPr lang="en-GB" b="1" dirty="0" smtClean="0">
                <a:solidFill>
                  <a:schemeClr val="accent1">
                    <a:lumMod val="50000"/>
                  </a:schemeClr>
                </a:solidFill>
                <a:latin typeface="Century Gothic" pitchFamily="34" charset="0"/>
              </a:rPr>
              <a:t/>
            </a:r>
            <a:br>
              <a:rPr lang="en-GB" b="1" dirty="0" smtClean="0">
                <a:solidFill>
                  <a:schemeClr val="accent1">
                    <a:lumMod val="50000"/>
                  </a:schemeClr>
                </a:solidFill>
                <a:latin typeface="Century Gothic" pitchFamily="34" charset="0"/>
              </a:rPr>
            </a:br>
            <a:endParaRPr lang="en-GB" sz="6600" b="1" dirty="0">
              <a:solidFill>
                <a:schemeClr val="accent1">
                  <a:lumMod val="50000"/>
                </a:schemeClr>
              </a:solidFill>
              <a:latin typeface="Century Gothic" pitchFamily="34" charset="0"/>
            </a:endParaRPr>
          </a:p>
        </p:txBody>
      </p:sp>
      <p:sp>
        <p:nvSpPr>
          <p:cNvPr id="7" name="TextBox 6"/>
          <p:cNvSpPr txBox="1"/>
          <p:nvPr/>
        </p:nvSpPr>
        <p:spPr>
          <a:xfrm>
            <a:off x="611560" y="476672"/>
            <a:ext cx="7848872" cy="1015663"/>
          </a:xfrm>
          <a:prstGeom prst="rect">
            <a:avLst/>
          </a:prstGeom>
          <a:noFill/>
        </p:spPr>
        <p:txBody>
          <a:bodyPr wrap="square" rtlCol="0">
            <a:spAutoFit/>
          </a:bodyPr>
          <a:lstStyle/>
          <a:p>
            <a:r>
              <a:rPr lang="en-GB" sz="6000" b="1" dirty="0" smtClean="0">
                <a:solidFill>
                  <a:schemeClr val="accent1">
                    <a:lumMod val="50000"/>
                  </a:schemeClr>
                </a:solidFill>
                <a:latin typeface="Century Gothic" pitchFamily="34" charset="0"/>
              </a:rPr>
              <a:t> </a:t>
            </a:r>
            <a:endParaRPr lang="en-GB" sz="6000" b="1" dirty="0">
              <a:solidFill>
                <a:schemeClr val="accent1">
                  <a:lumMod val="50000"/>
                </a:schemeClr>
              </a:solidFill>
              <a:latin typeface="Century Gothic" pitchFamily="34" charset="0"/>
            </a:endParaRPr>
          </a:p>
        </p:txBody>
      </p:sp>
      <p:sp>
        <p:nvSpPr>
          <p:cNvPr id="8" name="TextBox 7"/>
          <p:cNvSpPr txBox="1"/>
          <p:nvPr/>
        </p:nvSpPr>
        <p:spPr>
          <a:xfrm>
            <a:off x="683568" y="3068960"/>
            <a:ext cx="7848872" cy="1938992"/>
          </a:xfrm>
          <a:prstGeom prst="rect">
            <a:avLst/>
          </a:prstGeom>
          <a:noFill/>
        </p:spPr>
        <p:txBody>
          <a:bodyPr wrap="square" rtlCol="0">
            <a:spAutoFit/>
          </a:bodyPr>
          <a:lstStyle/>
          <a:p>
            <a:pPr algn="ctr"/>
            <a:endParaRPr lang="en-GB" sz="4000" u="sng" dirty="0" smtClean="0">
              <a:solidFill>
                <a:schemeClr val="accent1">
                  <a:lumMod val="50000"/>
                </a:schemeClr>
              </a:solidFill>
              <a:latin typeface="Century Gothic" pitchFamily="34" charset="0"/>
            </a:endParaRPr>
          </a:p>
          <a:p>
            <a:pPr algn="ctr"/>
            <a:endParaRPr lang="en-GB" sz="4000" dirty="0" smtClean="0">
              <a:solidFill>
                <a:schemeClr val="accent1">
                  <a:lumMod val="50000"/>
                </a:schemeClr>
              </a:solidFill>
              <a:latin typeface="Century Gothic" pitchFamily="34" charset="0"/>
            </a:endParaRPr>
          </a:p>
          <a:p>
            <a:pPr algn="ctr"/>
            <a:endParaRPr lang="en-GB" sz="4000" dirty="0" smtClean="0">
              <a:solidFill>
                <a:schemeClr val="accent1">
                  <a:lumMod val="50000"/>
                </a:schemeClr>
              </a:solidFill>
              <a:latin typeface="Century Gothic" pitchFamily="34" charset="0"/>
            </a:endParaRPr>
          </a:p>
        </p:txBody>
      </p:sp>
      <p:sp>
        <p:nvSpPr>
          <p:cNvPr id="10" name="TextBox 9"/>
          <p:cNvSpPr txBox="1"/>
          <p:nvPr/>
        </p:nvSpPr>
        <p:spPr>
          <a:xfrm>
            <a:off x="467544" y="908720"/>
            <a:ext cx="8352928" cy="4093428"/>
          </a:xfrm>
          <a:prstGeom prst="rect">
            <a:avLst/>
          </a:prstGeom>
          <a:noFill/>
        </p:spPr>
        <p:txBody>
          <a:bodyPr wrap="square" rtlCol="0">
            <a:spAutoFit/>
          </a:bodyPr>
          <a:lstStyle/>
          <a:p>
            <a:r>
              <a:rPr lang="en-GB" sz="2800" b="1" dirty="0" smtClean="0">
                <a:solidFill>
                  <a:schemeClr val="accent1">
                    <a:lumMod val="50000"/>
                  </a:schemeClr>
                </a:solidFill>
                <a:latin typeface="Century Gothic" pitchFamily="34" charset="0"/>
              </a:rPr>
              <a:t>Some short film clips you can watch:</a:t>
            </a:r>
          </a:p>
          <a:p>
            <a:endParaRPr lang="en-GB" sz="2800" dirty="0" smtClean="0">
              <a:latin typeface="Century Gothic" pitchFamily="34" charset="0"/>
            </a:endParaRPr>
          </a:p>
          <a:p>
            <a:r>
              <a:rPr lang="en-GB" sz="2800" u="sng" dirty="0" smtClean="0">
                <a:latin typeface="Century Gothic" pitchFamily="34" charset="0"/>
                <a:hlinkClick r:id="rId3"/>
              </a:rPr>
              <a:t>I am Me Scotland – Judged</a:t>
            </a:r>
            <a:endParaRPr lang="en-GB" sz="2800" u="sng" dirty="0" smtClean="0">
              <a:latin typeface="Century Gothic" pitchFamily="34" charset="0"/>
            </a:endParaRPr>
          </a:p>
          <a:p>
            <a:endParaRPr lang="en-GB" sz="2800" dirty="0" smtClean="0">
              <a:latin typeface="Century Gothic" pitchFamily="34" charset="0"/>
            </a:endParaRPr>
          </a:p>
          <a:p>
            <a:r>
              <a:rPr lang="en-GB" sz="2800" u="sng" dirty="0" smtClean="0">
                <a:latin typeface="Century Gothic" pitchFamily="34" charset="0"/>
                <a:hlinkClick r:id="rId4"/>
              </a:rPr>
              <a:t>Dyslexia – think how you learn</a:t>
            </a:r>
            <a:endParaRPr lang="en-GB" sz="2800" u="sng" dirty="0" smtClean="0">
              <a:latin typeface="Century Gothic" pitchFamily="34" charset="0"/>
            </a:endParaRPr>
          </a:p>
          <a:p>
            <a:endParaRPr lang="en-GB" sz="2800" dirty="0" smtClean="0">
              <a:latin typeface="Century Gothic" pitchFamily="34" charset="0"/>
            </a:endParaRPr>
          </a:p>
          <a:p>
            <a:r>
              <a:rPr lang="en-GB" sz="2800" u="sng" dirty="0" smtClean="0">
                <a:latin typeface="Century Gothic" pitchFamily="34" charset="0"/>
                <a:hlinkClick r:id="rId5"/>
              </a:rPr>
              <a:t>When I was Seven – poem by </a:t>
            </a:r>
            <a:r>
              <a:rPr lang="en-GB" sz="2800" u="sng" dirty="0" err="1" smtClean="0">
                <a:latin typeface="Century Gothic" pitchFamily="34" charset="0"/>
                <a:hlinkClick r:id="rId5"/>
              </a:rPr>
              <a:t>Lyla</a:t>
            </a:r>
            <a:endParaRPr lang="en-GB" sz="2800" dirty="0" smtClean="0">
              <a:latin typeface="Century Gothic" pitchFamily="34" charset="0"/>
            </a:endParaRPr>
          </a:p>
          <a:p>
            <a:endParaRPr lang="en-GB" sz="2800" dirty="0" smtClean="0">
              <a:latin typeface="Century Gothic" pitchFamily="34" charset="0"/>
            </a:endParaRPr>
          </a:p>
          <a:p>
            <a:endParaRPr lang="en-GB" dirty="0" smtClean="0"/>
          </a:p>
          <a:p>
            <a:endParaRPr lang="en-GB" dirty="0"/>
          </a:p>
        </p:txBody>
      </p:sp>
      <p:pic>
        <p:nvPicPr>
          <p:cNvPr id="6146" name="Picture 2" descr="Image result for film clips"/>
          <p:cNvPicPr>
            <a:picLocks noChangeAspect="1" noChangeArrowheads="1"/>
          </p:cNvPicPr>
          <p:nvPr/>
        </p:nvPicPr>
        <p:blipFill>
          <a:blip r:embed="rId6" cstate="print"/>
          <a:srcRect/>
          <a:stretch>
            <a:fillRect/>
          </a:stretch>
        </p:blipFill>
        <p:spPr bwMode="auto">
          <a:xfrm>
            <a:off x="6300192" y="4077072"/>
            <a:ext cx="2664296" cy="26642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152128"/>
          </a:xfrm>
        </p:spPr>
        <p:txBody>
          <a:bodyPr/>
          <a:lstStyle/>
          <a:p>
            <a:r>
              <a:rPr lang="en-GB" b="1" dirty="0" smtClean="0">
                <a:solidFill>
                  <a:schemeClr val="accent1">
                    <a:lumMod val="50000"/>
                  </a:schemeClr>
                </a:solidFill>
                <a:latin typeface="Century Gothic" pitchFamily="34" charset="0"/>
              </a:rPr>
              <a:t>Dyslexia can be...</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467544" y="1268760"/>
            <a:ext cx="7776864" cy="1440160"/>
          </a:xfrm>
        </p:spPr>
        <p:txBody>
          <a:bodyPr>
            <a:normAutofit/>
          </a:bodyPr>
          <a:lstStyle/>
          <a:p>
            <a:pPr algn="l"/>
            <a:r>
              <a:rPr lang="en-GB" sz="2800" dirty="0" smtClean="0">
                <a:solidFill>
                  <a:schemeClr val="accent1">
                    <a:lumMod val="50000"/>
                  </a:schemeClr>
                </a:solidFill>
                <a:latin typeface="Century Gothic" pitchFamily="34" charset="0"/>
              </a:rPr>
              <a:t>Finding it hard to read because you can’t match sounds to the letters in words. . . </a:t>
            </a:r>
            <a:endParaRPr lang="en-GB" sz="2800" dirty="0">
              <a:solidFill>
                <a:schemeClr val="accent1">
                  <a:lumMod val="50000"/>
                </a:schemeClr>
              </a:solidFill>
              <a:latin typeface="Century Gothic" pitchFamily="34" charset="0"/>
            </a:endParaRPr>
          </a:p>
        </p:txBody>
      </p:sp>
      <p:sp>
        <p:nvSpPr>
          <p:cNvPr id="6" name="TextBox 5"/>
          <p:cNvSpPr txBox="1"/>
          <p:nvPr/>
        </p:nvSpPr>
        <p:spPr>
          <a:xfrm>
            <a:off x="3959424" y="2420888"/>
            <a:ext cx="5184576" cy="3108543"/>
          </a:xfrm>
          <a:prstGeom prst="rect">
            <a:avLst/>
          </a:prstGeom>
          <a:noFill/>
        </p:spPr>
        <p:txBody>
          <a:bodyPr wrap="square" rtlCol="0">
            <a:spAutoFit/>
          </a:bodyPr>
          <a:lstStyle/>
          <a:p>
            <a:r>
              <a:rPr lang="en-GB" sz="2800" dirty="0" smtClean="0">
                <a:solidFill>
                  <a:schemeClr val="accent1">
                    <a:lumMod val="50000"/>
                  </a:schemeClr>
                </a:solidFill>
                <a:latin typeface="Century Gothic" pitchFamily="34" charset="0"/>
              </a:rPr>
              <a:t>. . . and you may lose the place a lot when you try                     to concentrate</a:t>
            </a:r>
          </a:p>
          <a:p>
            <a:r>
              <a:rPr lang="en-GB" sz="2800" dirty="0" smtClean="0">
                <a:solidFill>
                  <a:schemeClr val="accent1">
                    <a:lumMod val="50000"/>
                  </a:schemeClr>
                </a:solidFill>
                <a:latin typeface="Century Gothic" pitchFamily="34" charset="0"/>
              </a:rPr>
              <a:t>          </a:t>
            </a:r>
          </a:p>
          <a:p>
            <a:r>
              <a:rPr lang="en-GB" sz="2800" dirty="0" smtClean="0">
                <a:solidFill>
                  <a:schemeClr val="accent1">
                    <a:lumMod val="50000"/>
                  </a:schemeClr>
                </a:solidFill>
                <a:latin typeface="Century Gothic" pitchFamily="34" charset="0"/>
              </a:rPr>
              <a:t>. . . and you may forget what you have just read                       so nothing makes any sense </a:t>
            </a:r>
          </a:p>
        </p:txBody>
      </p:sp>
      <p:sp>
        <p:nvSpPr>
          <p:cNvPr id="9" name="TextBox 8"/>
          <p:cNvSpPr txBox="1"/>
          <p:nvPr/>
        </p:nvSpPr>
        <p:spPr>
          <a:xfrm>
            <a:off x="611560" y="5877272"/>
            <a:ext cx="8021748" cy="523220"/>
          </a:xfrm>
          <a:prstGeom prst="rect">
            <a:avLst/>
          </a:prstGeom>
          <a:noFill/>
        </p:spPr>
        <p:txBody>
          <a:bodyPr wrap="none" rtlCol="0">
            <a:spAutoFit/>
          </a:bodyPr>
          <a:lstStyle/>
          <a:p>
            <a:r>
              <a:rPr lang="en-GB" sz="2800" b="1" dirty="0" smtClean="0">
                <a:solidFill>
                  <a:schemeClr val="accent1">
                    <a:lumMod val="50000"/>
                  </a:schemeClr>
                </a:solidFill>
                <a:latin typeface="Century Gothic" pitchFamily="34" charset="0"/>
              </a:rPr>
              <a:t>And don’t even mention reading out loud!!!!</a:t>
            </a:r>
            <a:endParaRPr lang="en-GB" sz="2800" b="1" dirty="0">
              <a:solidFill>
                <a:schemeClr val="accent1">
                  <a:lumMod val="50000"/>
                </a:schemeClr>
              </a:solidFill>
              <a:latin typeface="Century Gothic" pitchFamily="34" charset="0"/>
            </a:endParaRPr>
          </a:p>
        </p:txBody>
      </p:sp>
      <p:pic>
        <p:nvPicPr>
          <p:cNvPr id="7" name="Picture 6" descr="fotolia_books.jpg"/>
          <p:cNvPicPr>
            <a:picLocks noChangeAspect="1"/>
          </p:cNvPicPr>
          <p:nvPr/>
        </p:nvPicPr>
        <p:blipFill>
          <a:blip r:embed="rId3" cstate="print"/>
          <a:stretch>
            <a:fillRect/>
          </a:stretch>
        </p:blipFill>
        <p:spPr>
          <a:xfrm>
            <a:off x="179512" y="2636912"/>
            <a:ext cx="3707904" cy="26969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152128"/>
          </a:xfrm>
        </p:spPr>
        <p:txBody>
          <a:bodyPr/>
          <a:lstStyle/>
          <a:p>
            <a:r>
              <a:rPr lang="en-GB" b="1" dirty="0" smtClean="0">
                <a:solidFill>
                  <a:schemeClr val="accent1">
                    <a:lumMod val="50000"/>
                  </a:schemeClr>
                </a:solidFill>
                <a:latin typeface="Century Gothic" pitchFamily="34" charset="0"/>
              </a:rPr>
              <a:t>Dyslexia can be...</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467544" y="1268760"/>
            <a:ext cx="8280920" cy="1152128"/>
          </a:xfrm>
        </p:spPr>
        <p:txBody>
          <a:bodyPr/>
          <a:lstStyle/>
          <a:p>
            <a:pPr algn="l"/>
            <a:r>
              <a:rPr lang="en-GB" dirty="0" smtClean="0">
                <a:solidFill>
                  <a:schemeClr val="accent1">
                    <a:lumMod val="50000"/>
                  </a:schemeClr>
                </a:solidFill>
                <a:latin typeface="Century Gothic" pitchFamily="34" charset="0"/>
              </a:rPr>
              <a:t>Finding it hard to learn how to spell words and write them down. </a:t>
            </a:r>
            <a:endParaRPr lang="en-GB" dirty="0">
              <a:solidFill>
                <a:schemeClr val="accent1">
                  <a:lumMod val="50000"/>
                </a:schemeClr>
              </a:solidFill>
              <a:latin typeface="Century Gothic" pitchFamily="34" charset="0"/>
            </a:endParaRPr>
          </a:p>
        </p:txBody>
      </p:sp>
      <p:pic>
        <p:nvPicPr>
          <p:cNvPr id="20482" name="Picture 2" descr="https://encrypted-tbn2.gstatic.com/images?q=tbn:ANd9GcQMH25KwVLd08x7Ywhclh30kRbiNK9kB6uxI-OuHADTXPQ86lO1ww"/>
          <p:cNvPicPr>
            <a:picLocks noChangeAspect="1" noChangeArrowheads="1"/>
          </p:cNvPicPr>
          <p:nvPr/>
        </p:nvPicPr>
        <p:blipFill>
          <a:blip r:embed="rId3" cstate="print"/>
          <a:srcRect/>
          <a:stretch>
            <a:fillRect/>
          </a:stretch>
        </p:blipFill>
        <p:spPr bwMode="auto">
          <a:xfrm>
            <a:off x="2195736" y="2492895"/>
            <a:ext cx="4680520" cy="42065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152128"/>
          </a:xfrm>
        </p:spPr>
        <p:txBody>
          <a:bodyPr/>
          <a:lstStyle/>
          <a:p>
            <a:r>
              <a:rPr lang="en-GB" b="1" dirty="0" smtClean="0">
                <a:solidFill>
                  <a:schemeClr val="accent1">
                    <a:lumMod val="50000"/>
                  </a:schemeClr>
                </a:solidFill>
                <a:latin typeface="Century Gothic" pitchFamily="34" charset="0"/>
              </a:rPr>
              <a:t>Dyslexia can be...</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467544" y="1268760"/>
            <a:ext cx="8280920" cy="1440160"/>
          </a:xfrm>
        </p:spPr>
        <p:txBody>
          <a:bodyPr>
            <a:normAutofit fontScale="77500" lnSpcReduction="20000"/>
          </a:bodyPr>
          <a:lstStyle/>
          <a:p>
            <a:pPr algn="l">
              <a:lnSpc>
                <a:spcPct val="120000"/>
              </a:lnSpc>
            </a:pPr>
            <a:r>
              <a:rPr lang="en-GB" sz="3400" dirty="0" smtClean="0">
                <a:solidFill>
                  <a:schemeClr val="accent1">
                    <a:lumMod val="50000"/>
                  </a:schemeClr>
                </a:solidFill>
                <a:latin typeface="Century Gothic" pitchFamily="34" charset="0"/>
              </a:rPr>
              <a:t>Finding it hard to remember things, like:</a:t>
            </a:r>
          </a:p>
          <a:p>
            <a:pPr algn="l">
              <a:lnSpc>
                <a:spcPct val="120000"/>
              </a:lnSpc>
              <a:buFontTx/>
              <a:buChar char="-"/>
            </a:pPr>
            <a:r>
              <a:rPr lang="en-GB" sz="3400" dirty="0" smtClean="0">
                <a:solidFill>
                  <a:schemeClr val="accent1">
                    <a:lumMod val="50000"/>
                  </a:schemeClr>
                </a:solidFill>
                <a:latin typeface="Century Gothic" pitchFamily="34" charset="0"/>
              </a:rPr>
              <a:t> instructions or directions</a:t>
            </a:r>
          </a:p>
          <a:p>
            <a:pPr algn="l">
              <a:lnSpc>
                <a:spcPct val="120000"/>
              </a:lnSpc>
              <a:buFontTx/>
              <a:buChar char="-"/>
            </a:pPr>
            <a:r>
              <a:rPr lang="en-GB" sz="3400" dirty="0" smtClean="0">
                <a:solidFill>
                  <a:schemeClr val="accent1">
                    <a:lumMod val="50000"/>
                  </a:schemeClr>
                </a:solidFill>
                <a:latin typeface="Century Gothic" pitchFamily="34" charset="0"/>
              </a:rPr>
              <a:t> what you need to take to school each day</a:t>
            </a:r>
          </a:p>
          <a:p>
            <a:pPr algn="l">
              <a:buFontTx/>
              <a:buChar char="-"/>
            </a:pPr>
            <a:endParaRPr lang="en-GB" dirty="0">
              <a:solidFill>
                <a:schemeClr val="accent1">
                  <a:lumMod val="50000"/>
                </a:schemeClr>
              </a:solidFill>
              <a:latin typeface="Century Gothic" pitchFamily="34" charset="0"/>
            </a:endParaRPr>
          </a:p>
        </p:txBody>
      </p:sp>
      <p:sp>
        <p:nvSpPr>
          <p:cNvPr id="22532" name="AutoShape 4" descr="data:image/jpeg;base64,/9j/4AAQSkZJRgABAQAAAQABAAD/2wCEAAkGBxQSEhQUEhQVFBQUFBQUGBQVFBQUFBQXFBQXFxUUFBQYHCggGBolHBUUITEhJSkrLi4uFx8zODMsNygtLisBCgoKDg0OGhAQGC0mHSQsLCwsLywsLCwsLCwsLCwsLCwsLCwsLCwsLCwsLCwsLCwsLCwsLCwsLCwsLCwsLCwsLP/AABEIALcBFAMBIgACEQEDEQH/xAAbAAACAwEBAQAAAAAAAAAAAAACAwABBAUGB//EAEAQAAIBAgQDBQUGAwYHAQAAAAECAAMRBBIhMQVBUQYiYXGBEzKRobFCUnLB0fAUYoIHIzOSouEWU2NzstLxFf/EABkBAAMBAQEAAAAAAAAAAAAAAAABAgQDBf/EACQRAQEAAgICAgICAwAAAAAAAAABAhEDIRIxBEEiUTJhE0LB/9oADAMBAAIRAxEAPwD27GKYwmMUxndzA5meoY12mdzGVKcxDmMdohjLSVUiGjGMUxjIDGLMY/hFGMgkSryMYN4yS8HNKYyrwCry5UggAywZCJAYBLwxAUwoAV4UlCizkKgLE6AAXM6C0qdHVrValvcBvTU/zN9ojoOfOTacjPhsIz7aKLXZiFAzGwJJ5TYEope7NVPRe6nqxuT6CY8Ri2qWzHQbKAAq+CqNBFrDVN1KvEmB/u1Sn+FQW3v7zXPwtM9XEM+rMzHxJMQ42hiLUg2mXSWdpeaUYwOm3SdTC8ZqjRiHHRxf/VvOUIylvFZKcrvqlGv7lqNUfZPuv+E8j4Tk1UKsQwII5HSJB1nVwr/xC5G/xUHcbmwGpRj9DJ1o/bLTaaKTTChmim0dgjerS5nVpJKm9jEO0J2iGMAF2mdzGVGmdjKiaFjEOY4zO5jIBiTKq4xB9q/4QW+kT/G0/vAW3vpb4xTPH9ncMv0MwJVOuri6sGG1wbjSXeWiqK303gMpEbnsNOf06QMQFBXK2a6gnQixP2dd7dYAoiVITKvGSpL2EjNIIABMoS2kgShNWDwzVDZbCwuS2iqPvMekXhsOXYKNzzOwA3JPIAazTjMQMvsqV/ZixJOhqMPtHoOg/OK/o4OpjlQFKNwp0aodHqf+q+A35zKGiISw0Nn3hqJnDRiv0gD4Qi1YQhAzLwkMXeEpiMccu0UYfKAWI7C1sjKw5EH9Zn5SCAdTiqBarW2azD+oX/WJptG8XOtM9aSfnMqNJnpV9titKi1aSGg2u8UWgO8U1SIxO0UTBZ4FT3fUDzvytzMnk5Jhjuq48LnlqOdjuJHMUpWLAXJN8o8NL6zz+I4uUJUjMx3ux1tyBK/pPVPSynkp3yi5vfqVE5uOwde5ZKYdDupU/Dvb/D1nnXn8r+VehOHxnUeW/jBU901KbbEM5sfIr+k3YfDkAZi7qRyqgEeIY2APnF47COSCUZdeeo+Le78YkUqlLUMUPTKSpA8P016CEv6Kz9l4lWU6e1t1sqk9CSCUf0Ij8N2iKkLVBN9M1rG/U3j8NiHs3uZtmFgN/dbNswI56HrOZxDCtqTtvt+/lLw5bjekZ8cyj1dLEBgCCCDsRAL66fGeS4TjCndJ7u/Od9cSCJv4+XyYuTj8WwPLzTItaMFSdtuOjyZUWKkM36fKAUZcG82cLoB6ihvd1ZvwoCzfIGFGjax9lTyD36qhnPNUOqp4X3PpMKmMxVYu7Od2JPgPAeEWBCCpeEIBEtYEY0oGUDLtAxo0crRKiXeAaQYS/nM4eMR4jPMO8SW1kaAHnhKx+UXeaMFSzui9SB89fzgbfxgjOg6UkHyv+cxqYzidYNVcjbMQPIaD6RIkz0d9tKXtJKpkW/3kgBMYtmgVKkSzxKMLRy0mZgqAnW17+GpPxtMtH3h5z0PZ9L1soF/tE9Be/wCkw/MvqNvxJ7r0HBeCrSRQwzNbUnXWdn+HFthEnEKOp8lJ+kfSrqwuD+/KccMcYrO5XtzMZwSm19Br+9p5/F9jUscugO620PpPY1WiDeRlhN9OmGeWu3yni/ZQUtlLfyg2031nm8XQyqQq62J8gBrPtfEcOCNBvvPFcS4avtVUDVlIN7W7wIsOgnLdxuq7amU3HzfDcPOXOR9kkfp8xN1HC1HAyLcWF9QACPEkTsYSjrUSoLN7Q2HKxzH62nJ45hcoVupYH4kr8tJp4M756ZebD8EfAVVBbLcDUlWR7DqcpNhF0XuQOptMOHBvcbDc8gOYJh0atiCOWs9KV59ju0uJmnpSsvLPYF28ddvSGnFq1/8AFf8AzH6TJQwBq60SrdaZdVdfRrZh0I9bTSOFlNazpSHTMr1D+GmpPzIj3C7FjMQ1QK7WzXKlgAM1rEEgaX13jeFPrU6+xq2/y6/K8xYnEBiAosq6KDv4sx+8Zo4RXVaql/dN1b8Lgqx+Bv6R/RfZF4SvCxuHak7I26nfkRyYeBGsWkraTVeGDFLLtGDZIrNDDQBuaXF5oYgEjFkAEhgDA0YDM6tGCpEZ06XCgEV6zfZGVB1dgR8hc/CYMJh2qMFXUn4AcyTyAmjiOIBIpoT7OncL4k2zv6kXk3vo5+2ciGpiQdISmUGhTJAWXECi0AtALRZaJTocKAatTDAkFthpe40+dp7zs5w72Yqk7l7eigWH1ngOCG+Ipf8AcT/yE+r4VbDzJPxMxfIx3nK18GWsLHn+0ONxYBOFQGxtYi99Ceum1vUTTwJqxUGuoWobEhdN+RHIzsVaXTQwcPQyak5iefl/9nDxd/ProOJr5RczhYjjwDZFKZzsrMBOzjaYqAieRbsThWrLVqFybHMNbMdLc9ALE7fa32tNlt9rw1J3O3oqWJLe+uU+BBU+Rnn+1zBUzbOAcpm7h1Bqd6ZJZfsk9OWs53brD3oK3NXWccnaTV6ePxC5mznz31BzX+mk5fGeIFSFARrb5lDW0Gms6NOsbG+1j9N7/vaeVxtbO7N1M0/Gw3ltk+TlrHSsRi3f3joNlACqPJRpAUwJBPQYK0o0ejTGs0IZUTWpWjUMyqY5JRO1h6q11WnUYJUXupUbZhypueXgeUyYrDPSYpUUqw5H6jqPGZAZ2MFxjuCnXQVqY2BNnT8DjUeUXc9D254MMNOseEU6tzhaoY/8qpZKg6AHZvTrOdisE9M2qIyH+YEA+R2McspWF3kDQVlyiM1hARamMEAIbw7ylQnYE+QvNCYJr94hPxGx+G8Wz0TaPw2FaptoBu50VfEmETST/qN6qg1+J+UCvjHfRjoNlGijyAhsNVXFhFNOlsdHqbF7HYfdTw585jDRd5YMcgaBCWKUwhEDg0qADLgbKWgFoN4LxG04SvldG+6yn4EGfZ8O4YXUgqdQRsQdiJ8OvPrvAK49hRtzpJb/ACiZPk/VaeDvcdeo1phxPEQpe6PZFBz27pvyU3uT6QK3EwGtlcgbsqlgDyXTnMrdo6B7rnLfkwsfUGZMsv7bOPhyv+uzcBxFaoV0N1qC43HyOs2GmIjDpT0K211BGo9I9qgkzqdnlrfUA9p53tPZqdmNkDAsfkB6kzs4itpMzIDTYNYqQb5tRt0nPPvp1wmruvJdsVFHCMEZcjoBYBbMxZbEHe9r/CfLTPS9tOLpVdKVFi1KiCA332PvMPC2gPnPMEzf8XjuGHf2w/L5Jnn16nS5JV4QmlkGkasSseojKmrH02MzgximUlotGLF5tIStGRgM6GF41WSwDll17j99DfqpnNWWphrY27X/AOwjW9phqTH7yZqZPicpteX/ABWEO9Cop/lrXH+pZxrws0PGDbsGtheVKrvzqr+SyLjaQ2w6/wBTs05KmHeGht0qvFXOi5UH8gt8zrMTHW5184oGHeOTQ2K8gMC8l4yOvLEUGjBAHIYcWJZiMzPJAvKgbG7bShqf3ygVDAV4jFmn07sdib4KnfdCy38M5/Iz5gwnv/7PKgNCsh3D3H9Sj9DM3yf4NHxr+b2YXu2nKxmBcghsrqeTKDpBXiRSndgTYlTbqp5+lj6zJS4zoSWOp26CebeSPT48M5boyhwynT7yXQ9AzZPHuXsPQTQ1bpOdieLJ11iMPjCx7okXOfS/G+8je0XE/YUHqc1XT8R0X5kT5Zje0+IqUfYM/c2Nh3nHRj0npf7QcbqlEHbvv4nZR9T6ieGqrN/x+KePlZ2wfI5r5XGXokmDI0qa2NYhiAIQgRqRwiFjljIYhrAENTKScojUiQY8HSMCBklAwgIyS8uQyAwIawrwQZd4wO0MRYMJYBctYNpYgB5YxdpANJLwMYaFeKvCBiMckG8kAwk8osidZMAg3Jby0E1YdApsABexBt+c4Xmxnp1nFfsngvZytiGAAygjMWa/dF7XP6T6T2f4CmFGVSSze8x+0RtpyGpnkMFxJ6Thl0I3HIjofCe34XxVcQLqCGX3lPK/Q8xoZl5eTLL36aOPCT0nEsLobD3jqOpnG/4TznMzlPBd/U7T1e8RiqRI0a3peZsuOXtpw5cp1K8Q/Z3JUILFhuDtp4+M6+FwgUWAm6phLWu2Yjna3yjKdKcvDt3vJuPmXbfgVVar1wM1NrEnU5LACzAbDTfbrPG10KkqwsRoRPu/GMatCkWa1yCFXqf0ny7GYZKtgVGgABGhAHSb+Hlsmq8/l45buPIusTadjEcKYC6nMPgZzqtO2hFj0M1Sy+mayz2SIYg2hqIyGsasBRDWMjAYwRdoaykjENWixDWMGAyw0q0loyNvLMCXAGLLJgpLMAYsuLBhqdufh1gQyZFaUW9PykS0DPL6CS8VeGkAIywYu8sGBmXki80kA6mLOXvja4zeHj5Q6xy2I906+R8PCKoNnV0O5BB85OHHNT9m26C36Tzm1rzgiev7F0rUmb7z/JQB9bzw+FO4PI2n0js7h8lCmOozH+o3/MSM/S8XVBlloJMy4qrpaTbqKk3WXHY+mhsxANi3oNzPE4ntrVfRFVB1AzN8Tp8pg7TcVFSo6oNL5Ge5uyqfdXXRb387zhU6IHIeuv1hhj91XJlPUdSviWqm7szk8yfqeUsULCw3O/l0ElLYCaAJ0cWb+FsIutgVcWYAjx3HkdxOgdotdhHOieQ4pwdqXeXvJ81/F4eM54E9+wBuu/X15Tx/GcKKVUgCymzAeB6eFwZo4899Vxzx13GMRiiAIwTs5CENYsRqiMlgQ1g2hLGQxLDQYQEAZeQyLIYyWDLiwYcAIQhBWWIAQhrFgwoA4WvblIGsICGEIGsGWTAEkAsNJBEqAa0xAWpmB7pF/MGaMBpWr/iU/wBJQTmYv3SRuLmw1GvTqOcvhmI7yNf36QHqht9LTz2x6fhuANWuEGzWJPRRuZ9PppYTjdm+G+xphmH944ux5gHUL6fWdr2gtIyx+1S/QKjWnku1nF/YobHvtdU/NvT9J3uKYwKjMTYKCSfATwdXHUcSGFQBagGgfY8woI1v5a+ciY+V/o+Tl/xT1u15WkCfIWudbC+gzHlGvTyuVurZTbMpup8VPMR2M4dbVbi/I+HI+P6jrpMJSyMhdc6XvYEjML6jNuD9J28XHDnwz6l7OoGa0MzoBc2Fhc2G9hfQX5zQsTqYIFIfWMWDS2PnAnNwuI77k9TMnaKhnpCpzQ2P4W/3t8YrBNqfFifnOrXsVyHZgQfXS8rG6uys3NPFiMUxJJBI6G3whB5qZq1LDBiA8ahlJMAhCAGhBoyMAliAGkBjBoaWTFXkgRkK8WIRjBgaFEiNWAWIQggxjN3R4QMSnSQNAzyrwBhMC8G8q8AYJcAGSAPx2HCNporA93lrv5Tq/wBn/AxXqEVBdMOxbwbN7qnw5+k5Jqe1b2YZGJIBbvFV/mZgLADf0n17gHDFw1FaYsWsCzgWDtYXb5C3gBMEa6zl6mF+9Ww456tXojx51U8feH802jEq4BpsGQ6hlNw3keYjqlSw035ec4b8MZGNTDMEc3L0z/hVTzJH2GP3l9QZQgu0OFapSyLrmZc2ouANbgHfW2k8Ji+FNScJqtRRmJOz63DJ++U9qvGEZsj3pVRq1OoQpFtyp2df5luJwG4pSxFdS+b2VNmAsLkgggqdbgEhTcbCR4yehll+U37/AOM+BqpiM6+6xANvEXBYeGoFt4IwuUFKgNr7jXK3UeY5ePjPQ8SZK2DeoFWj7Ni1GxCtana9vE94WHhPPUOJkE3BcG18xGa9hfYWIuNB0nTGz7YeX42Uy8sAVcHk1HeX71tAem8G0ZWr3PdGVTyvv5+F+UC8i6302cVz8fz9rpmLxFQIjsdAAT8BGTyva/GuSqIpYL33A130W4+J+El0J4ZjBnAIJJ6DQeJM7SvmIHiP1/Kee4YSxuQf3ytPQYMhdW976eEYeZ4qmWtUHRz8zf8AOZAZ0+1NO1fN99Vb4DL+U5AaasbuRny9tKtGq0yo0chlxDSrQgYlY1Y0ivCEGEIwMQgYAliAMtCggyrwA1jV/KJUxgO8AYsqoZQMEiAXeQSZZaiAUTKEhkMAO8koSow+i9g+z5pr7eqBdltTpgLlRGGpsNLkfLznWrBsGCyDNhgCWpX71Ac2ok7oPuHbl0kkmKNTZSxAqBaim6sAVOo0IvsYVRrCSSI3jO2WNBHsrDNo5Yi5W5OXKTsbgzy9JiLEdNR5dJJJWunmcvLljzWz6dVcXmyrmv3Sqi32WuSNueY/GZVUqSp3H7BlSTn9PR8r5aa6ZjJJIlgrPpPk/Efa1MZWytlqZjYXsCqiwAPLS0kkcDVw7j1SmctUXIPr8p7nC5K1P2iXXr5ySQocrtSndpMeWdT8iPznn5JJo4/4uOf8hrHpJJOkc6ekYskkZDBkkkjISwrySRhAZckkAsRgMkkAsRi2kkiMLmWGvJJGQSZUkkAK8kkkD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4" name="AutoShape 6" descr="data:image/jpeg;base64,/9j/4AAQSkZJRgABAQAAAQABAAD/2wCEAAkGBxQSEhQUEhQVFBQUFBQUGBQVFBQUFBQXFBQXFxUUFBQYHCggGBolHBUUITEhJSkrLi4uFx8zODMsNygtLisBCgoKDg0OGhAQGC0mHSQsLCwsLywsLCwsLCwsLCwsLCwsLCwsLCwsLCwsLCwsLCwsLCwsLCwsLCwsLCwsLCwsLP/AABEIALcBFAMBIgACEQEDEQH/xAAbAAACAwEBAQAAAAAAAAAAAAACAwABBAUGB//EAEAQAAIBAgQDBQUGAwYHAQAAAAECAAMRBBIhMQVBUQYiYXGBEzKRobFCUnLB0fAUYoIHIzOSouEWU2NzstLxFf/EABkBAAMBAQEAAAAAAAAAAAAAAAABAgQDBf/EACQRAQEAAgICAgICAwAAAAAAAAABAhEDIRIxBEEiUTJhE0LB/9oADAMBAAIRAxEAPwD27GKYwmMUxndzA5meoY12mdzGVKcxDmMdohjLSVUiGjGMUxjIDGLMY/hFGMgkSryMYN4yS8HNKYyrwCry5UggAywZCJAYBLwxAUwoAV4UlCizkKgLE6AAXM6C0qdHVrValvcBvTU/zN9ojoOfOTacjPhsIz7aKLXZiFAzGwJJ5TYEope7NVPRe6nqxuT6CY8Ri2qWzHQbKAAq+CqNBFrDVN1KvEmB/u1Sn+FQW3v7zXPwtM9XEM+rMzHxJMQ42hiLUg2mXSWdpeaUYwOm3SdTC8ZqjRiHHRxf/VvOUIylvFZKcrvqlGv7lqNUfZPuv+E8j4Tk1UKsQwII5HSJB1nVwr/xC5G/xUHcbmwGpRj9DJ1o/bLTaaKTTChmim0dgjerS5nVpJKm9jEO0J2iGMAF2mdzGVGmdjKiaFjEOY4zO5jIBiTKq4xB9q/4QW+kT/G0/vAW3vpb4xTPH9ncMv0MwJVOuri6sGG1wbjSXeWiqK303gMpEbnsNOf06QMQFBXK2a6gnQixP2dd7dYAoiVITKvGSpL2EjNIIABMoS2kgShNWDwzVDZbCwuS2iqPvMekXhsOXYKNzzOwA3JPIAazTjMQMvsqV/ZixJOhqMPtHoOg/OK/o4OpjlQFKNwp0aodHqf+q+A35zKGiISw0Nn3hqJnDRiv0gD4Qi1YQhAzLwkMXeEpiMccu0UYfKAWI7C1sjKw5EH9Zn5SCAdTiqBarW2azD+oX/WJptG8XOtM9aSfnMqNJnpV9titKi1aSGg2u8UWgO8U1SIxO0UTBZ4FT3fUDzvytzMnk5Jhjuq48LnlqOdjuJHMUpWLAXJN8o8NL6zz+I4uUJUjMx3ux1tyBK/pPVPSynkp3yi5vfqVE5uOwde5ZKYdDupU/Dvb/D1nnXn8r+VehOHxnUeW/jBU901KbbEM5sfIr+k3YfDkAZi7qRyqgEeIY2APnF47COSCUZdeeo+Le78YkUqlLUMUPTKSpA8P016CEv6Kz9l4lWU6e1t1sqk9CSCUf0Ij8N2iKkLVBN9M1rG/U3j8NiHs3uZtmFgN/dbNswI56HrOZxDCtqTtvt+/lLw5bjekZ8cyj1dLEBgCCCDsRAL66fGeS4TjCndJ7u/Od9cSCJv4+XyYuTj8WwPLzTItaMFSdtuOjyZUWKkM36fKAUZcG82cLoB6ihvd1ZvwoCzfIGFGjax9lTyD36qhnPNUOqp4X3PpMKmMxVYu7Od2JPgPAeEWBCCpeEIBEtYEY0oGUDLtAxo0crRKiXeAaQYS/nM4eMR4jPMO8SW1kaAHnhKx+UXeaMFSzui9SB89fzgbfxgjOg6UkHyv+cxqYzidYNVcjbMQPIaD6RIkz0d9tKXtJKpkW/3kgBMYtmgVKkSzxKMLRy0mZgqAnW17+GpPxtMtH3h5z0PZ9L1soF/tE9Be/wCkw/MvqNvxJ7r0HBeCrSRQwzNbUnXWdn+HFthEnEKOp8lJ+kfSrqwuD+/KccMcYrO5XtzMZwSm19Br+9p5/F9jUscugO620PpPY1WiDeRlhN9OmGeWu3yni/ZQUtlLfyg2031nm8XQyqQq62J8gBrPtfEcOCNBvvPFcS4avtVUDVlIN7W7wIsOgnLdxuq7amU3HzfDcPOXOR9kkfp8xN1HC1HAyLcWF9QACPEkTsYSjrUSoLN7Q2HKxzH62nJ45hcoVupYH4kr8tJp4M756ZebD8EfAVVBbLcDUlWR7DqcpNhF0XuQOptMOHBvcbDc8gOYJh0atiCOWs9KV59ju0uJmnpSsvLPYF28ddvSGnFq1/8AFf8AzH6TJQwBq60SrdaZdVdfRrZh0I9bTSOFlNazpSHTMr1D+GmpPzIj3C7FjMQ1QK7WzXKlgAM1rEEgaX13jeFPrU6+xq2/y6/K8xYnEBiAosq6KDv4sx+8Zo4RXVaql/dN1b8Lgqx+Bv6R/RfZF4SvCxuHak7I26nfkRyYeBGsWkraTVeGDFLLtGDZIrNDDQBuaXF5oYgEjFkAEhgDA0YDM6tGCpEZ06XCgEV6zfZGVB1dgR8hc/CYMJh2qMFXUn4AcyTyAmjiOIBIpoT7OncL4k2zv6kXk3vo5+2ciGpiQdISmUGhTJAWXECi0AtALRZaJTocKAatTDAkFthpe40+dp7zs5w72Yqk7l7eigWH1ngOCG+Ipf8AcT/yE+r4VbDzJPxMxfIx3nK18GWsLHn+0ONxYBOFQGxtYi99Ceum1vUTTwJqxUGuoWobEhdN+RHIzsVaXTQwcPQyak5iefl/9nDxd/ProOJr5RczhYjjwDZFKZzsrMBOzjaYqAieRbsThWrLVqFybHMNbMdLc9ALE7fa32tNlt9rw1J3O3oqWJLe+uU+BBU+Rnn+1zBUzbOAcpm7h1Bqd6ZJZfsk9OWs53brD3oK3NXWccnaTV6ePxC5mznz31BzX+mk5fGeIFSFARrb5lDW0Gms6NOsbG+1j9N7/vaeVxtbO7N1M0/Gw3ltk+TlrHSsRi3f3joNlACqPJRpAUwJBPQYK0o0ejTGs0IZUTWpWjUMyqY5JRO1h6q11WnUYJUXupUbZhypueXgeUyYrDPSYpUUqw5H6jqPGZAZ2MFxjuCnXQVqY2BNnT8DjUeUXc9D254MMNOseEU6tzhaoY/8qpZKg6AHZvTrOdisE9M2qIyH+YEA+R2McspWF3kDQVlyiM1hARamMEAIbw7ylQnYE+QvNCYJr94hPxGx+G8Wz0TaPw2FaptoBu50VfEmETST/qN6qg1+J+UCvjHfRjoNlGijyAhsNVXFhFNOlsdHqbF7HYfdTw585jDRd5YMcgaBCWKUwhEDg0qADLgbKWgFoN4LxG04SvldG+6yn4EGfZ8O4YXUgqdQRsQdiJ8OvPrvAK49hRtzpJb/ACiZPk/VaeDvcdeo1phxPEQpe6PZFBz27pvyU3uT6QK3EwGtlcgbsqlgDyXTnMrdo6B7rnLfkwsfUGZMsv7bOPhyv+uzcBxFaoV0N1qC43HyOs2GmIjDpT0K211BGo9I9qgkzqdnlrfUA9p53tPZqdmNkDAsfkB6kzs4itpMzIDTYNYqQb5tRt0nPPvp1wmruvJdsVFHCMEZcjoBYBbMxZbEHe9r/CfLTPS9tOLpVdKVFi1KiCA332PvMPC2gPnPMEzf8XjuGHf2w/L5Jnn16nS5JV4QmlkGkasSseojKmrH02MzgximUlotGLF5tIStGRgM6GF41WSwDll17j99DfqpnNWWphrY27X/AOwjW9phqTH7yZqZPicpteX/ABWEO9Cop/lrXH+pZxrws0PGDbsGtheVKrvzqr+SyLjaQ2w6/wBTs05KmHeGht0qvFXOi5UH8gt8zrMTHW5184oGHeOTQ2K8gMC8l4yOvLEUGjBAHIYcWJZiMzPJAvKgbG7bShqf3ygVDAV4jFmn07sdib4KnfdCy38M5/Iz5gwnv/7PKgNCsh3D3H9Sj9DM3yf4NHxr+b2YXu2nKxmBcghsrqeTKDpBXiRSndgTYlTbqp5+lj6zJS4zoSWOp26CebeSPT48M5boyhwynT7yXQ9AzZPHuXsPQTQ1bpOdieLJ11iMPjCx7okXOfS/G+8je0XE/YUHqc1XT8R0X5kT5Zje0+IqUfYM/c2Nh3nHRj0npf7QcbqlEHbvv4nZR9T6ieGqrN/x+KePlZ2wfI5r5XGXokmDI0qa2NYhiAIQgRqRwiFjljIYhrAENTKScojUiQY8HSMCBklAwgIyS8uQyAwIawrwQZd4wO0MRYMJYBctYNpYgB5YxdpANJLwMYaFeKvCBiMckG8kAwk8osidZMAg3Jby0E1YdApsABexBt+c4Xmxnp1nFfsngvZytiGAAygjMWa/dF7XP6T6T2f4CmFGVSSze8x+0RtpyGpnkMFxJ6Thl0I3HIjofCe34XxVcQLqCGX3lPK/Q8xoZl5eTLL36aOPCT0nEsLobD3jqOpnG/4TznMzlPBd/U7T1e8RiqRI0a3peZsuOXtpw5cp1K8Q/Z3JUILFhuDtp4+M6+FwgUWAm6phLWu2Yjna3yjKdKcvDt3vJuPmXbfgVVar1wM1NrEnU5LACzAbDTfbrPG10KkqwsRoRPu/GMatCkWa1yCFXqf0ny7GYZKtgVGgABGhAHSb+Hlsmq8/l45buPIusTadjEcKYC6nMPgZzqtO2hFj0M1Sy+mayz2SIYg2hqIyGsasBRDWMjAYwRdoaykjENWixDWMGAyw0q0loyNvLMCXAGLLJgpLMAYsuLBhqdufh1gQyZFaUW9PykS0DPL6CS8VeGkAIywYu8sGBmXki80kA6mLOXvja4zeHj5Q6xy2I906+R8PCKoNnV0O5BB85OHHNT9m26C36Tzm1rzgiev7F0rUmb7z/JQB9bzw+FO4PI2n0js7h8lCmOozH+o3/MSM/S8XVBlloJMy4qrpaTbqKk3WXHY+mhsxANi3oNzPE4ntrVfRFVB1AzN8Tp8pg7TcVFSo6oNL5Ge5uyqfdXXRb387zhU6IHIeuv1hhj91XJlPUdSviWqm7szk8yfqeUsULCw3O/l0ElLYCaAJ0cWb+FsIutgVcWYAjx3HkdxOgdotdhHOieQ4pwdqXeXvJ81/F4eM54E9+wBuu/X15Tx/GcKKVUgCymzAeB6eFwZo4899Vxzx13GMRiiAIwTs5CENYsRqiMlgQ1g2hLGQxLDQYQEAZeQyLIYyWDLiwYcAIQhBWWIAQhrFgwoA4WvblIGsICGEIGsGWTAEkAsNJBEqAa0xAWpmB7pF/MGaMBpWr/iU/wBJQTmYv3SRuLmw1GvTqOcvhmI7yNf36QHqht9LTz2x6fhuANWuEGzWJPRRuZ9PppYTjdm+G+xphmH944ux5gHUL6fWdr2gtIyx+1S/QKjWnku1nF/YobHvtdU/NvT9J3uKYwKjMTYKCSfATwdXHUcSGFQBagGgfY8woI1v5a+ciY+V/o+Tl/xT1u15WkCfIWudbC+gzHlGvTyuVurZTbMpup8VPMR2M4dbVbi/I+HI+P6jrpMJSyMhdc6XvYEjML6jNuD9J28XHDnwz6l7OoGa0MzoBc2Fhc2G9hfQX5zQsTqYIFIfWMWDS2PnAnNwuI77k9TMnaKhnpCpzQ2P4W/3t8YrBNqfFifnOrXsVyHZgQfXS8rG6uys3NPFiMUxJJBI6G3whB5qZq1LDBiA8ahlJMAhCAGhBoyMAliAGkBjBoaWTFXkgRkK8WIRjBgaFEiNWAWIQggxjN3R4QMSnSQNAzyrwBhMC8G8q8AYJcAGSAPx2HCNporA93lrv5Tq/wBn/AxXqEVBdMOxbwbN7qnw5+k5Jqe1b2YZGJIBbvFV/mZgLADf0n17gHDFw1FaYsWsCzgWDtYXb5C3gBMEa6zl6mF+9Ww456tXojx51U8feH802jEq4BpsGQ6hlNw3keYjqlSw035ec4b8MZGNTDMEc3L0z/hVTzJH2GP3l9QZQgu0OFapSyLrmZc2ouANbgHfW2k8Ji+FNScJqtRRmJOz63DJ++U9qvGEZsj3pVRq1OoQpFtyp2df5luJwG4pSxFdS+b2VNmAsLkgggqdbgEhTcbCR4yehll+U37/AOM+BqpiM6+6xANvEXBYeGoFt4IwuUFKgNr7jXK3UeY5ePjPQ8SZK2DeoFWj7Ni1GxCtana9vE94WHhPPUOJkE3BcG18xGa9hfYWIuNB0nTGz7YeX42Uy8sAVcHk1HeX71tAem8G0ZWr3PdGVTyvv5+F+UC8i6302cVz8fz9rpmLxFQIjsdAAT8BGTyva/GuSqIpYL33A130W4+J+El0J4ZjBnAIJJ6DQeJM7SvmIHiP1/Kee4YSxuQf3ytPQYMhdW976eEYeZ4qmWtUHRz8zf8AOZAZ0+1NO1fN99Vb4DL+U5AaasbuRny9tKtGq0yo0chlxDSrQgYlY1Y0ivCEGEIwMQgYAliAMtCggyrwA1jV/KJUxgO8AYsqoZQMEiAXeQSZZaiAUTKEhkMAO8koSow+i9g+z5pr7eqBdltTpgLlRGGpsNLkfLznWrBsGCyDNhgCWpX71Ac2ok7oPuHbl0kkmKNTZSxAqBaim6sAVOo0IvsYVRrCSSI3jO2WNBHsrDNo5Yi5W5OXKTsbgzy9JiLEdNR5dJJJWunmcvLljzWz6dVcXmyrmv3Sqi32WuSNueY/GZVUqSp3H7BlSTn9PR8r5aa6ZjJJIlgrPpPk/Efa1MZWytlqZjYXsCqiwAPLS0kkcDVw7j1SmctUXIPr8p7nC5K1P2iXXr5ySQocrtSndpMeWdT8iPznn5JJo4/4uOf8hrHpJJOkc6ekYskkZDBkkkjISwrySRhAZckkAsRgMkkAsRi2kkiMLmWGvJJGQSZUkkAK8kkkD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36" name="Picture 8" descr="https://encrypted-tbn2.gstatic.com/images?q=tbn:ANd9GcSwL7NKu9_VDUlDvxi6MNklgV2R6IBAExwdDH7WW7yHgtT0Qhzphg"/>
          <p:cNvPicPr>
            <a:picLocks noChangeAspect="1" noChangeArrowheads="1"/>
          </p:cNvPicPr>
          <p:nvPr/>
        </p:nvPicPr>
        <p:blipFill>
          <a:blip r:embed="rId3" cstate="print"/>
          <a:srcRect/>
          <a:stretch>
            <a:fillRect/>
          </a:stretch>
        </p:blipFill>
        <p:spPr bwMode="auto">
          <a:xfrm>
            <a:off x="2195736" y="2852936"/>
            <a:ext cx="3888432" cy="3888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772400" cy="1152128"/>
          </a:xfrm>
        </p:spPr>
        <p:txBody>
          <a:bodyPr/>
          <a:lstStyle/>
          <a:p>
            <a:r>
              <a:rPr lang="en-GB" b="1" dirty="0" smtClean="0">
                <a:solidFill>
                  <a:schemeClr val="accent1">
                    <a:lumMod val="50000"/>
                  </a:schemeClr>
                </a:solidFill>
                <a:latin typeface="Century Gothic" pitchFamily="34" charset="0"/>
              </a:rPr>
              <a:t>Dyslexia can be...</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467544" y="1124744"/>
            <a:ext cx="8424936" cy="1584176"/>
          </a:xfrm>
        </p:spPr>
        <p:txBody>
          <a:bodyPr>
            <a:normAutofit/>
          </a:bodyPr>
          <a:lstStyle/>
          <a:p>
            <a:pPr algn="l"/>
            <a:r>
              <a:rPr lang="en-GB" dirty="0" smtClean="0">
                <a:solidFill>
                  <a:schemeClr val="accent1">
                    <a:lumMod val="50000"/>
                  </a:schemeClr>
                </a:solidFill>
                <a:latin typeface="Century Gothic" pitchFamily="34" charset="0"/>
              </a:rPr>
              <a:t>When things just escape from your memory. . . like numbers to add in sums. ..  </a:t>
            </a:r>
            <a:endParaRPr lang="en-GB" dirty="0">
              <a:solidFill>
                <a:schemeClr val="accent1">
                  <a:lumMod val="50000"/>
                </a:schemeClr>
              </a:solidFill>
              <a:latin typeface="Century Gothic" pitchFamily="34" charset="0"/>
            </a:endParaRPr>
          </a:p>
        </p:txBody>
      </p:sp>
      <p:pic>
        <p:nvPicPr>
          <p:cNvPr id="21508" name="Picture 4" descr="http://www.more4kids.info/uploads/Image/Aug/stressed-out-child.jpg">
            <a:hlinkClick r:id="rId3"/>
          </p:cNvPr>
          <p:cNvPicPr>
            <a:picLocks noChangeAspect="1" noChangeArrowheads="1"/>
          </p:cNvPicPr>
          <p:nvPr/>
        </p:nvPicPr>
        <p:blipFill>
          <a:blip r:embed="rId4" cstate="print"/>
          <a:srcRect/>
          <a:stretch>
            <a:fillRect/>
          </a:stretch>
        </p:blipFill>
        <p:spPr bwMode="auto">
          <a:xfrm>
            <a:off x="2411760" y="2780928"/>
            <a:ext cx="3960440" cy="39485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152128"/>
          </a:xfrm>
        </p:spPr>
        <p:txBody>
          <a:bodyPr/>
          <a:lstStyle/>
          <a:p>
            <a:r>
              <a:rPr lang="en-GB" b="1" dirty="0" smtClean="0">
                <a:solidFill>
                  <a:schemeClr val="accent1">
                    <a:lumMod val="50000"/>
                  </a:schemeClr>
                </a:solidFill>
                <a:latin typeface="Century Gothic" pitchFamily="34" charset="0"/>
              </a:rPr>
              <a:t>Dyslexia make you feel...</a:t>
            </a:r>
            <a:endParaRPr lang="en-GB" b="1" dirty="0">
              <a:solidFill>
                <a:schemeClr val="accent1">
                  <a:lumMod val="50000"/>
                </a:schemeClr>
              </a:solidFill>
              <a:latin typeface="Century Gothic" pitchFamily="34" charset="0"/>
            </a:endParaRPr>
          </a:p>
        </p:txBody>
      </p:sp>
      <p:sp>
        <p:nvSpPr>
          <p:cNvPr id="3" name="Subtitle 2"/>
          <p:cNvSpPr>
            <a:spLocks noGrp="1"/>
          </p:cNvSpPr>
          <p:nvPr>
            <p:ph type="subTitle" idx="1"/>
          </p:nvPr>
        </p:nvSpPr>
        <p:spPr>
          <a:xfrm>
            <a:off x="395536" y="1844824"/>
            <a:ext cx="8280920" cy="5184576"/>
          </a:xfrm>
        </p:spPr>
        <p:txBody>
          <a:bodyPr>
            <a:normAutofit/>
          </a:bodyPr>
          <a:lstStyle/>
          <a:p>
            <a:pPr algn="l"/>
            <a:r>
              <a:rPr lang="en-GB" sz="3600" dirty="0" smtClean="0">
                <a:solidFill>
                  <a:schemeClr val="accent1">
                    <a:lumMod val="50000"/>
                  </a:schemeClr>
                </a:solidFill>
                <a:latin typeface="Century Gothic" pitchFamily="34" charset="0"/>
              </a:rPr>
              <a:t>Tired</a:t>
            </a:r>
          </a:p>
          <a:p>
            <a:pPr algn="l"/>
            <a:r>
              <a:rPr lang="en-GB" sz="3600" dirty="0" smtClean="0">
                <a:solidFill>
                  <a:schemeClr val="accent1">
                    <a:lumMod val="50000"/>
                  </a:schemeClr>
                </a:solidFill>
                <a:latin typeface="Century Gothic" pitchFamily="34" charset="0"/>
              </a:rPr>
              <a:t>Angry</a:t>
            </a:r>
          </a:p>
          <a:p>
            <a:pPr algn="l"/>
            <a:r>
              <a:rPr lang="en-GB" sz="3600" dirty="0" smtClean="0">
                <a:solidFill>
                  <a:schemeClr val="accent1">
                    <a:lumMod val="50000"/>
                  </a:schemeClr>
                </a:solidFill>
                <a:latin typeface="Century Gothic" pitchFamily="34" charset="0"/>
              </a:rPr>
              <a:t>Embarrassed</a:t>
            </a:r>
          </a:p>
          <a:p>
            <a:pPr algn="l"/>
            <a:r>
              <a:rPr lang="en-GB" sz="3600" dirty="0" smtClean="0">
                <a:solidFill>
                  <a:schemeClr val="accent1">
                    <a:lumMod val="50000"/>
                  </a:schemeClr>
                </a:solidFill>
                <a:latin typeface="Century Gothic" pitchFamily="34" charset="0"/>
              </a:rPr>
              <a:t>Confused</a:t>
            </a:r>
          </a:p>
          <a:p>
            <a:pPr algn="l"/>
            <a:r>
              <a:rPr lang="en-GB" sz="3600" dirty="0" smtClean="0">
                <a:solidFill>
                  <a:schemeClr val="accent1">
                    <a:lumMod val="50000"/>
                  </a:schemeClr>
                </a:solidFill>
                <a:latin typeface="Century Gothic" pitchFamily="34" charset="0"/>
              </a:rPr>
              <a:t>Sad</a:t>
            </a:r>
          </a:p>
          <a:p>
            <a:pPr algn="l"/>
            <a:r>
              <a:rPr lang="en-GB" sz="3600" dirty="0" smtClean="0">
                <a:solidFill>
                  <a:schemeClr val="accent1">
                    <a:lumMod val="50000"/>
                  </a:schemeClr>
                </a:solidFill>
                <a:latin typeface="Century Gothic" pitchFamily="34" charset="0"/>
              </a:rPr>
              <a:t>Like you are no good</a:t>
            </a:r>
          </a:p>
          <a:p>
            <a:pPr algn="l"/>
            <a:endParaRPr lang="en-GB" sz="3600" dirty="0">
              <a:solidFill>
                <a:schemeClr val="accent1">
                  <a:lumMod val="50000"/>
                </a:schemeClr>
              </a:solidFill>
              <a:latin typeface="Century Gothic" pitchFamily="34" charset="0"/>
            </a:endParaRPr>
          </a:p>
        </p:txBody>
      </p:sp>
      <p:pic>
        <p:nvPicPr>
          <p:cNvPr id="5" name="Picture 4" descr="unhappy face.jpg"/>
          <p:cNvPicPr>
            <a:picLocks noChangeAspect="1"/>
          </p:cNvPicPr>
          <p:nvPr/>
        </p:nvPicPr>
        <p:blipFill>
          <a:blip r:embed="rId3" cstate="print"/>
          <a:stretch>
            <a:fillRect/>
          </a:stretch>
        </p:blipFill>
        <p:spPr>
          <a:xfrm>
            <a:off x="4355976" y="1628800"/>
            <a:ext cx="3568309" cy="33843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b="1" dirty="0" smtClean="0">
                <a:solidFill>
                  <a:schemeClr val="accent1">
                    <a:lumMod val="75000"/>
                  </a:schemeClr>
                </a:solidFill>
                <a:latin typeface="Century Gothic" pitchFamily="34" charset="0"/>
                <a:ea typeface="Century Gothic" pitchFamily="34" charset="0"/>
                <a:cs typeface="Century Gothic" pitchFamily="34" charset="0"/>
              </a:rPr>
              <a:t>Visual issues</a:t>
            </a:r>
            <a:endParaRPr lang="en-GB" dirty="0"/>
          </a:p>
        </p:txBody>
      </p:sp>
      <p:sp>
        <p:nvSpPr>
          <p:cNvPr id="3" name="Rectangle 2"/>
          <p:cNvSpPr/>
          <p:nvPr/>
        </p:nvSpPr>
        <p:spPr>
          <a:xfrm>
            <a:off x="395536" y="908720"/>
            <a:ext cx="8496944" cy="954107"/>
          </a:xfrm>
          <a:prstGeom prst="rect">
            <a:avLst/>
          </a:prstGeom>
        </p:spPr>
        <p:txBody>
          <a:bodyPr wrap="square">
            <a:spAutoFit/>
          </a:bodyPr>
          <a:lstStyle/>
          <a:p>
            <a:pPr>
              <a:spcAft>
                <a:spcPts val="600"/>
              </a:spcAft>
            </a:pPr>
            <a:r>
              <a:rPr lang="en-GB" sz="2800" dirty="0" smtClean="0">
                <a:solidFill>
                  <a:schemeClr val="tx2">
                    <a:lumMod val="75000"/>
                  </a:schemeClr>
                </a:solidFill>
                <a:latin typeface="Century Gothic" pitchFamily="34" charset="0"/>
              </a:rPr>
              <a:t>Some people with dyslexia have visual stress.  Words move </a:t>
            </a:r>
            <a:r>
              <a:rPr lang="en-US" sz="2800" dirty="0" smtClean="0">
                <a:solidFill>
                  <a:schemeClr val="tx2">
                    <a:lumMod val="75000"/>
                  </a:schemeClr>
                </a:solidFill>
                <a:latin typeface="Century Gothic" pitchFamily="34" charset="0"/>
              </a:rPr>
              <a:t>when they try to read. </a:t>
            </a:r>
          </a:p>
        </p:txBody>
      </p:sp>
      <p:pic>
        <p:nvPicPr>
          <p:cNvPr id="4" name="Picture 3" descr="Rivers"/>
          <p:cNvPicPr/>
          <p:nvPr/>
        </p:nvPicPr>
        <p:blipFill>
          <a:blip r:embed="rId3" cstate="print"/>
          <a:srcRect/>
          <a:stretch>
            <a:fillRect/>
          </a:stretch>
        </p:blipFill>
        <p:spPr bwMode="auto">
          <a:xfrm>
            <a:off x="0" y="1988840"/>
            <a:ext cx="9144000"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3568" y="0"/>
            <a:ext cx="7772400" cy="990600"/>
          </a:xfrm>
        </p:spPr>
        <p:txBody>
          <a:bodyPr rtlCol="0">
            <a:normAutofit/>
          </a:bodyPr>
          <a:lstStyle/>
          <a:p>
            <a:pPr eaLnBrk="1" fontAlgn="auto" hangingPunct="1">
              <a:spcAft>
                <a:spcPts val="0"/>
              </a:spcAft>
              <a:defRPr/>
            </a:pPr>
            <a:r>
              <a:rPr lang="en-GB" b="1" dirty="0" smtClean="0">
                <a:solidFill>
                  <a:srgbClr val="7030A0"/>
                </a:solidFill>
                <a:latin typeface="Century Gothic" pitchFamily="34" charset="0"/>
              </a:rPr>
              <a:t>The Seesaw effect</a:t>
            </a:r>
            <a:r>
              <a:rPr lang="en-GB" sz="4000" dirty="0" smtClean="0">
                <a:latin typeface="Century Gothic" pitchFamily="34" charset="0"/>
              </a:rPr>
              <a:t/>
            </a:r>
            <a:br>
              <a:rPr lang="en-GB" sz="4000" dirty="0" smtClean="0">
                <a:latin typeface="Century Gothic" pitchFamily="34" charset="0"/>
              </a:rPr>
            </a:br>
            <a:endParaRPr lang="en-GB" sz="1400" dirty="0" smtClean="0">
              <a:latin typeface="Century Gothic" pitchFamily="34" charset="0"/>
            </a:endParaRPr>
          </a:p>
        </p:txBody>
      </p:sp>
      <p:sp>
        <p:nvSpPr>
          <p:cNvPr id="5" name="Slide Number Placeholder 4"/>
          <p:cNvSpPr>
            <a:spLocks noGrp="1"/>
          </p:cNvSpPr>
          <p:nvPr>
            <p:ph type="sldNum" sz="quarter" idx="12"/>
          </p:nvPr>
        </p:nvSpPr>
        <p:spPr/>
        <p:txBody>
          <a:bodyPr/>
          <a:lstStyle/>
          <a:p>
            <a:pPr>
              <a:defRPr/>
            </a:pPr>
            <a:fld id="{15822527-3812-47A5-A3EB-981E638D38BD}" type="slidenum">
              <a:rPr lang="en-GB"/>
              <a:pPr>
                <a:defRPr/>
              </a:pPr>
              <a:t>9</a:t>
            </a:fld>
            <a:endParaRPr lang="en-GB"/>
          </a:p>
        </p:txBody>
      </p:sp>
      <p:pic>
        <p:nvPicPr>
          <p:cNvPr id="23556" name="Picture 3" descr="Seesaw"/>
          <p:cNvPicPr>
            <a:picLocks noChangeAspect="1" noChangeArrowheads="1"/>
          </p:cNvPicPr>
          <p:nvPr/>
        </p:nvPicPr>
        <p:blipFill>
          <a:blip r:embed="rId3" cstate="print"/>
          <a:srcRect/>
          <a:stretch>
            <a:fillRect/>
          </a:stretch>
        </p:blipFill>
        <p:spPr bwMode="auto">
          <a:xfrm>
            <a:off x="323528" y="1844824"/>
            <a:ext cx="8712968" cy="4824536"/>
          </a:xfrm>
          <a:prstGeom prst="rect">
            <a:avLst/>
          </a:prstGeom>
          <a:noFill/>
          <a:ln w="9525">
            <a:noFill/>
            <a:miter lim="800000"/>
            <a:headEnd/>
            <a:tailEnd/>
          </a:ln>
        </p:spPr>
      </p:pic>
      <p:sp>
        <p:nvSpPr>
          <p:cNvPr id="6" name="Rectangle 5"/>
          <p:cNvSpPr/>
          <p:nvPr/>
        </p:nvSpPr>
        <p:spPr>
          <a:xfrm>
            <a:off x="467544" y="836712"/>
            <a:ext cx="8208912" cy="954107"/>
          </a:xfrm>
          <a:prstGeom prst="rect">
            <a:avLst/>
          </a:prstGeom>
        </p:spPr>
        <p:txBody>
          <a:bodyPr wrap="square">
            <a:spAutoFit/>
          </a:bodyPr>
          <a:lstStyle/>
          <a:p>
            <a:pPr>
              <a:spcBef>
                <a:spcPct val="0"/>
              </a:spcBef>
            </a:pPr>
            <a:r>
              <a:rPr lang="en-US" sz="2800" dirty="0" smtClean="0">
                <a:solidFill>
                  <a:schemeClr val="accent1">
                    <a:lumMod val="50000"/>
                  </a:schemeClr>
                </a:solidFill>
                <a:latin typeface="Century Gothic" pitchFamily="34" charset="0"/>
              </a:rPr>
              <a:t>Here’s another example of how it can be hard for people with dyslexia to read.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TotalTime>
  <Words>880</Words>
  <Application>Microsoft Office PowerPoint</Application>
  <PresentationFormat>On-screen Show (4:3)</PresentationFormat>
  <Paragraphs>137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vt:lpstr>
      <vt:lpstr>How many people have dyslexia?</vt:lpstr>
      <vt:lpstr>Dyslexia can be...</vt:lpstr>
      <vt:lpstr>Dyslexia can be...</vt:lpstr>
      <vt:lpstr>Dyslexia can be...</vt:lpstr>
      <vt:lpstr>Dyslexia can be...</vt:lpstr>
      <vt:lpstr>Dyslexia make you feel...</vt:lpstr>
      <vt:lpstr>Visual issues</vt:lpstr>
      <vt:lpstr>The Seesaw effect </vt:lpstr>
      <vt:lpstr>Visual stress </vt:lpstr>
      <vt:lpstr>Slide 11</vt:lpstr>
      <vt:lpstr>Slide 12</vt:lpstr>
      <vt:lpstr>Slide 13</vt:lpstr>
      <vt:lpstr>Did you know...?</vt:lpstr>
      <vt:lpstr>People with dyslexia can be...</vt:lpstr>
      <vt:lpstr>People with dyslexia can be...</vt:lpstr>
      <vt:lpstr>Slide 17</vt:lpstr>
      <vt:lpstr>People with dyslexia can be...</vt:lpstr>
      <vt:lpstr>Important!</vt:lpstr>
      <vt:lpstr>What can help?</vt:lpstr>
      <vt:lpstr>Slide 21</vt:lpstr>
      <vt:lpstr>Dyslexia Scotland Young Ambassadors </vt:lpstr>
      <vt:lpstr>Dyslexia Unwrapped</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Scotland Fife</dc:title>
  <dc:creator>Lena Gillies</dc:creator>
  <cp:lastModifiedBy>Lena Gillies</cp:lastModifiedBy>
  <cp:revision>75</cp:revision>
  <dcterms:created xsi:type="dcterms:W3CDTF">2014-03-10T13:51:01Z</dcterms:created>
  <dcterms:modified xsi:type="dcterms:W3CDTF">2017-10-04T14:26:17Z</dcterms:modified>
</cp:coreProperties>
</file>